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7"/>
  </p:notesMasterIdLst>
  <p:sldIdLst>
    <p:sldId id="256" r:id="rId2"/>
    <p:sldId id="377" r:id="rId3"/>
    <p:sldId id="258" r:id="rId4"/>
    <p:sldId id="262" r:id="rId5"/>
    <p:sldId id="263" r:id="rId6"/>
    <p:sldId id="264" r:id="rId7"/>
    <p:sldId id="265" r:id="rId8"/>
    <p:sldId id="259" r:id="rId9"/>
    <p:sldId id="260" r:id="rId10"/>
    <p:sldId id="261" r:id="rId11"/>
    <p:sldId id="266" r:id="rId12"/>
    <p:sldId id="267" r:id="rId13"/>
    <p:sldId id="268" r:id="rId14"/>
    <p:sldId id="367" r:id="rId15"/>
    <p:sldId id="270" r:id="rId16"/>
    <p:sldId id="271" r:id="rId17"/>
    <p:sldId id="272" r:id="rId18"/>
    <p:sldId id="273" r:id="rId19"/>
    <p:sldId id="274" r:id="rId20"/>
    <p:sldId id="276" r:id="rId21"/>
    <p:sldId id="275" r:id="rId22"/>
    <p:sldId id="368" r:id="rId23"/>
    <p:sldId id="278" r:id="rId24"/>
    <p:sldId id="279" r:id="rId25"/>
    <p:sldId id="277" r:id="rId26"/>
    <p:sldId id="280" r:id="rId27"/>
    <p:sldId id="282" r:id="rId28"/>
    <p:sldId id="283" r:id="rId29"/>
    <p:sldId id="284" r:id="rId30"/>
    <p:sldId id="285" r:id="rId31"/>
    <p:sldId id="369" r:id="rId32"/>
    <p:sldId id="286" r:id="rId33"/>
    <p:sldId id="289" r:id="rId34"/>
    <p:sldId id="291" r:id="rId35"/>
    <p:sldId id="290" r:id="rId36"/>
    <p:sldId id="288" r:id="rId37"/>
    <p:sldId id="292" r:id="rId38"/>
    <p:sldId id="370" r:id="rId39"/>
    <p:sldId id="294" r:id="rId40"/>
    <p:sldId id="295" r:id="rId41"/>
    <p:sldId id="296" r:id="rId42"/>
    <p:sldId id="297" r:id="rId43"/>
    <p:sldId id="298" r:id="rId44"/>
    <p:sldId id="371"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72" r:id="rId85"/>
    <p:sldId id="340" r:id="rId86"/>
    <p:sldId id="341" r:id="rId87"/>
    <p:sldId id="342" r:id="rId88"/>
    <p:sldId id="343" r:id="rId89"/>
    <p:sldId id="345" r:id="rId90"/>
    <p:sldId id="344" r:id="rId91"/>
    <p:sldId id="346" r:id="rId92"/>
    <p:sldId id="373" r:id="rId93"/>
    <p:sldId id="347" r:id="rId94"/>
    <p:sldId id="348" r:id="rId95"/>
    <p:sldId id="349" r:id="rId96"/>
    <p:sldId id="350" r:id="rId97"/>
    <p:sldId id="378" r:id="rId98"/>
    <p:sldId id="374" r:id="rId99"/>
    <p:sldId id="351" r:id="rId100"/>
    <p:sldId id="352" r:id="rId101"/>
    <p:sldId id="366" r:id="rId102"/>
    <p:sldId id="353" r:id="rId103"/>
    <p:sldId id="354" r:id="rId104"/>
    <p:sldId id="356" r:id="rId105"/>
    <p:sldId id="357" r:id="rId106"/>
    <p:sldId id="375" r:id="rId107"/>
    <p:sldId id="359" r:id="rId108"/>
    <p:sldId id="360" r:id="rId109"/>
    <p:sldId id="361" r:id="rId110"/>
    <p:sldId id="362" r:id="rId111"/>
    <p:sldId id="363" r:id="rId112"/>
    <p:sldId id="358" r:id="rId113"/>
    <p:sldId id="364" r:id="rId114"/>
    <p:sldId id="376" r:id="rId115"/>
    <p:sldId id="365" r:id="rId116"/>
  </p:sldIdLst>
  <p:sldSz cx="9144000" cy="5143500" type="screen16x9"/>
  <p:notesSz cx="7007225" cy="92884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53" autoAdjust="0"/>
  </p:normalViewPr>
  <p:slideViewPr>
    <p:cSldViewPr>
      <p:cViewPr varScale="1">
        <p:scale>
          <a:sx n="78" d="100"/>
          <a:sy n="78" d="100"/>
        </p:scale>
        <p:origin x="41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423"/>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idx="1"/>
          </p:nvPr>
        </p:nvSpPr>
        <p:spPr>
          <a:xfrm>
            <a:off x="3969139" y="0"/>
            <a:ext cx="3036464" cy="464423"/>
          </a:xfrm>
          <a:prstGeom prst="rect">
            <a:avLst/>
          </a:prstGeom>
        </p:spPr>
        <p:txBody>
          <a:bodyPr vert="horz" lIns="93113" tIns="46557" rIns="93113" bIns="46557" rtlCol="0"/>
          <a:lstStyle>
            <a:lvl1pPr algn="r">
              <a:defRPr sz="1200"/>
            </a:lvl1pPr>
          </a:lstStyle>
          <a:p>
            <a:fld id="{B21C8D16-BEEA-4766-A012-F03F63A587CA}" type="datetimeFigureOut">
              <a:rPr lang="en-US" smtClean="0"/>
              <a:pPr/>
              <a:t>11/7/2017</a:t>
            </a:fld>
            <a:endParaRPr lang="en-US"/>
          </a:p>
        </p:txBody>
      </p:sp>
      <p:sp>
        <p:nvSpPr>
          <p:cNvPr id="4" name="Slide Image Placeholder 3"/>
          <p:cNvSpPr>
            <a:spLocks noGrp="1" noRot="1" noChangeAspect="1"/>
          </p:cNvSpPr>
          <p:nvPr>
            <p:ph type="sldImg" idx="2"/>
          </p:nvPr>
        </p:nvSpPr>
        <p:spPr>
          <a:xfrm>
            <a:off x="407988" y="696913"/>
            <a:ext cx="6191250" cy="3482975"/>
          </a:xfrm>
          <a:prstGeom prst="rect">
            <a:avLst/>
          </a:prstGeom>
          <a:noFill/>
          <a:ln w="12700">
            <a:solidFill>
              <a:prstClr val="black"/>
            </a:solidFill>
          </a:ln>
        </p:spPr>
        <p:txBody>
          <a:bodyPr vert="horz" lIns="93113" tIns="46557" rIns="93113" bIns="46557" rtlCol="0" anchor="ctr"/>
          <a:lstStyle/>
          <a:p>
            <a:endParaRPr lang="en-US"/>
          </a:p>
        </p:txBody>
      </p:sp>
      <p:sp>
        <p:nvSpPr>
          <p:cNvPr id="5" name="Notes Placeholder 4"/>
          <p:cNvSpPr>
            <a:spLocks noGrp="1"/>
          </p:cNvSpPr>
          <p:nvPr>
            <p:ph type="body" sz="quarter" idx="3"/>
          </p:nvPr>
        </p:nvSpPr>
        <p:spPr>
          <a:xfrm>
            <a:off x="700723" y="4412020"/>
            <a:ext cx="5605780" cy="4179808"/>
          </a:xfrm>
          <a:prstGeom prst="rect">
            <a:avLst/>
          </a:prstGeom>
        </p:spPr>
        <p:txBody>
          <a:bodyPr vert="horz" lIns="93113" tIns="46557" rIns="93113" bIns="465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2428"/>
            <a:ext cx="3036464" cy="464423"/>
          </a:xfrm>
          <a:prstGeom prst="rect">
            <a:avLst/>
          </a:prstGeom>
        </p:spPr>
        <p:txBody>
          <a:bodyPr vert="horz" lIns="93113" tIns="46557" rIns="93113" bIns="46557" rtlCol="0" anchor="b"/>
          <a:lstStyle>
            <a:lvl1pPr algn="l">
              <a:defRPr sz="1200"/>
            </a:lvl1pPr>
          </a:lstStyle>
          <a:p>
            <a:endParaRPr lang="en-US"/>
          </a:p>
        </p:txBody>
      </p:sp>
      <p:sp>
        <p:nvSpPr>
          <p:cNvPr id="7" name="Slide Number Placeholder 6"/>
          <p:cNvSpPr>
            <a:spLocks noGrp="1"/>
          </p:cNvSpPr>
          <p:nvPr>
            <p:ph type="sldNum" sz="quarter" idx="5"/>
          </p:nvPr>
        </p:nvSpPr>
        <p:spPr>
          <a:xfrm>
            <a:off x="3969139" y="8822428"/>
            <a:ext cx="3036464" cy="464423"/>
          </a:xfrm>
          <a:prstGeom prst="rect">
            <a:avLst/>
          </a:prstGeom>
        </p:spPr>
        <p:txBody>
          <a:bodyPr vert="horz" lIns="93113" tIns="46557" rIns="93113" bIns="46557" rtlCol="0" anchor="b"/>
          <a:lstStyle>
            <a:lvl1pPr algn="r">
              <a:defRPr sz="1200"/>
            </a:lvl1pPr>
          </a:lstStyle>
          <a:p>
            <a:fld id="{0F1F23B6-5C5C-433A-A703-1D846F840A52}" type="slidenum">
              <a:rPr lang="en-US" smtClean="0"/>
              <a:pPr/>
              <a:t>‹#›</a:t>
            </a:fld>
            <a:endParaRPr lang="en-US"/>
          </a:p>
        </p:txBody>
      </p:sp>
    </p:spTree>
    <p:extLst>
      <p:ext uri="{BB962C8B-B14F-4D97-AF65-F5344CB8AC3E}">
        <p14:creationId xmlns:p14="http://schemas.microsoft.com/office/powerpoint/2010/main" val="402441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algn="ctr"/>
            <a:r>
              <a:rPr lang="en-US" sz="7200" b="1" dirty="0" smtClean="0"/>
              <a:t>Algebra II 4</a:t>
            </a:r>
            <a:endParaRPr lang="en-US" sz="7200" b="1"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Minimum</a:t>
            </a:r>
            <a:r>
              <a:rPr lang="en-US" baseline="0" dirty="0" smtClean="0"/>
              <a:t> occurs at vertex: x = -b/2a </a:t>
            </a:r>
            <a:r>
              <a:rPr lang="en-US" baseline="0" dirty="0" smtClean="0">
                <a:sym typeface="Wingdings" pitchFamily="2" charset="2"/>
              </a:rPr>
              <a:t> x = -16/(2∙4) = -2</a:t>
            </a:r>
          </a:p>
          <a:p>
            <a:r>
              <a:rPr lang="en-US" baseline="0" dirty="0" smtClean="0">
                <a:sym typeface="Wingdings" pitchFamily="2" charset="2"/>
              </a:rPr>
              <a:t>y = 4(-2)</a:t>
            </a:r>
            <a:r>
              <a:rPr lang="en-US" baseline="30000" dirty="0" smtClean="0">
                <a:sym typeface="Wingdings" pitchFamily="2" charset="2"/>
              </a:rPr>
              <a:t>2</a:t>
            </a:r>
            <a:r>
              <a:rPr lang="en-US" baseline="0" dirty="0" smtClean="0">
                <a:sym typeface="Wingdings" pitchFamily="2" charset="2"/>
              </a:rPr>
              <a:t> + 16(-2) – 3 = -19</a:t>
            </a:r>
          </a:p>
          <a:p>
            <a:r>
              <a:rPr lang="en-US" baseline="0" dirty="0" smtClean="0">
                <a:sym typeface="Wingdings" pitchFamily="2" charset="2"/>
              </a:rPr>
              <a:t>The minimum value is -19</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101</a:t>
            </a:fld>
            <a:endParaRPr lang="en-US"/>
          </a:p>
        </p:txBody>
      </p:sp>
    </p:spTree>
    <p:extLst>
      <p:ext uri="{BB962C8B-B14F-4D97-AF65-F5344CB8AC3E}">
        <p14:creationId xmlns:p14="http://schemas.microsoft.com/office/powerpoint/2010/main" val="37370737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2"/>
            <a:r>
              <a:rPr lang="en-US" dirty="0" smtClean="0"/>
              <a:t>ANS:  Vertex at x = 10/2 = 5</a:t>
            </a:r>
          </a:p>
          <a:p>
            <a:pPr lvl="3"/>
            <a:r>
              <a:rPr lang="en-US" dirty="0" smtClean="0"/>
              <a:t>Table of values to include x = {1, 2, 3, 4, 5, 6, 7, 8, 9}</a:t>
            </a:r>
          </a:p>
          <a:p>
            <a:pPr lvl="3"/>
            <a:r>
              <a:rPr lang="en-US" dirty="0" smtClean="0"/>
              <a:t>Pick (0, 0) as test point </a:t>
            </a:r>
            <a:r>
              <a:rPr lang="en-US" dirty="0" smtClean="0">
                <a:sym typeface="Wingdings"/>
              </a:rPr>
              <a:t></a:t>
            </a:r>
            <a:r>
              <a:rPr lang="en-US" dirty="0" smtClean="0"/>
              <a:t> 0 </a:t>
            </a:r>
            <a:r>
              <a:rPr lang="en-US" dirty="0" smtClean="0">
                <a:sym typeface="Symbol"/>
              </a:rPr>
              <a:t></a:t>
            </a:r>
            <a:r>
              <a:rPr lang="en-US" dirty="0" smtClean="0"/>
              <a:t> 25 false shade other side of line.</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2x</a:t>
            </a:r>
            <a:r>
              <a:rPr lang="en-US" baseline="30000" dirty="0" smtClean="0"/>
              <a:t>2</a:t>
            </a:r>
            <a:r>
              <a:rPr lang="en-US" baseline="0" dirty="0" smtClean="0"/>
              <a:t> + 4x – 6 ≤ 0 when -3 ≤ x ≤ 1</a:t>
            </a:r>
          </a:p>
          <a:p>
            <a:pPr defTabSz="931134"/>
            <a:r>
              <a:rPr lang="en-US" dirty="0" smtClean="0"/>
              <a:t>2x</a:t>
            </a:r>
            <a:r>
              <a:rPr lang="en-US" baseline="30000" dirty="0" smtClean="0"/>
              <a:t>2</a:t>
            </a:r>
            <a:r>
              <a:rPr lang="en-US" baseline="0" dirty="0" smtClean="0"/>
              <a:t> + 4x – 6 ≥ 0 when x ≤ -3 or x ≥ 1</a:t>
            </a:r>
          </a:p>
          <a:p>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106</a:t>
            </a:fld>
            <a:endParaRPr lang="en-US"/>
          </a:p>
        </p:txBody>
      </p:sp>
    </p:spTree>
    <p:extLst>
      <p:ext uri="{BB962C8B-B14F-4D97-AF65-F5344CB8AC3E}">
        <p14:creationId xmlns:p14="http://schemas.microsoft.com/office/powerpoint/2010/main" val="19826084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ANS:  y = a(x + 2)</a:t>
            </a:r>
            <a:r>
              <a:rPr lang="en-US" baseline="30000" dirty="0" smtClean="0"/>
              <a:t>2</a:t>
            </a:r>
            <a:r>
              <a:rPr lang="en-US" dirty="0" smtClean="0"/>
              <a:t> + 1 </a:t>
            </a:r>
            <a:r>
              <a:rPr lang="en-US" dirty="0" smtClean="0">
                <a:sym typeface="Wingdings"/>
              </a:rPr>
              <a:t></a:t>
            </a:r>
            <a:r>
              <a:rPr lang="en-US" dirty="0" smtClean="0"/>
              <a:t> -1 = a(1 + 2)</a:t>
            </a:r>
            <a:r>
              <a:rPr lang="en-US" baseline="30000" dirty="0" smtClean="0"/>
              <a:t>2</a:t>
            </a:r>
            <a:r>
              <a:rPr lang="en-US" dirty="0" smtClean="0"/>
              <a:t> + 1 </a:t>
            </a:r>
            <a:r>
              <a:rPr lang="en-US" dirty="0" smtClean="0">
                <a:sym typeface="Wingdings"/>
              </a:rPr>
              <a:t></a:t>
            </a:r>
            <a:r>
              <a:rPr lang="en-US" dirty="0" smtClean="0"/>
              <a:t> -1 = 9a + 1 </a:t>
            </a:r>
            <a:r>
              <a:rPr lang="en-US" dirty="0" smtClean="0">
                <a:sym typeface="Wingdings"/>
              </a:rPr>
              <a:t></a:t>
            </a:r>
            <a:r>
              <a:rPr lang="en-US" dirty="0" smtClean="0"/>
              <a:t> -2 = 9a </a:t>
            </a:r>
            <a:r>
              <a:rPr lang="en-US" dirty="0" smtClean="0">
                <a:sym typeface="Wingdings"/>
              </a:rPr>
              <a:t></a:t>
            </a:r>
            <a:r>
              <a:rPr lang="en-US" dirty="0" smtClean="0"/>
              <a:t> a = -2/9 </a:t>
            </a:r>
            <a:r>
              <a:rPr lang="en-US" dirty="0" smtClean="0">
                <a:sym typeface="Wingdings"/>
              </a:rPr>
              <a:t></a:t>
            </a:r>
            <a:r>
              <a:rPr lang="en-US" dirty="0" smtClean="0"/>
              <a:t> y = -2/9 (x + 2)</a:t>
            </a:r>
            <a:r>
              <a:rPr lang="en-US" baseline="30000" dirty="0" smtClean="0"/>
              <a:t>2</a:t>
            </a:r>
            <a:r>
              <a:rPr lang="en-US" dirty="0" smtClean="0"/>
              <a:t> + 1</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ANS:  y = a(x – 1)(x – 4) </a:t>
            </a:r>
            <a:r>
              <a:rPr lang="en-US" dirty="0" smtClean="0">
                <a:sym typeface="Wingdings"/>
              </a:rPr>
              <a:t></a:t>
            </a:r>
            <a:r>
              <a:rPr lang="en-US" dirty="0" smtClean="0"/>
              <a:t> -6 = a(2 – 1)(2 – 4) </a:t>
            </a:r>
            <a:r>
              <a:rPr lang="en-US" dirty="0" smtClean="0">
                <a:sym typeface="Wingdings"/>
              </a:rPr>
              <a:t></a:t>
            </a:r>
            <a:r>
              <a:rPr lang="en-US" dirty="0" smtClean="0"/>
              <a:t> -6 = a(1)(-2) </a:t>
            </a:r>
            <a:r>
              <a:rPr lang="en-US" dirty="0" smtClean="0">
                <a:sym typeface="Wingdings"/>
              </a:rPr>
              <a:t></a:t>
            </a:r>
            <a:r>
              <a:rPr lang="en-US" dirty="0" smtClean="0"/>
              <a:t> a = 3 </a:t>
            </a:r>
            <a:r>
              <a:rPr lang="en-US" dirty="0" smtClean="0">
                <a:sym typeface="Wingdings"/>
              </a:rPr>
              <a:t></a:t>
            </a:r>
            <a:r>
              <a:rPr lang="en-US" dirty="0" smtClean="0"/>
              <a:t> y = 3(x – 1)(x – 4)</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Revenue is how much money comes in.</a:t>
            </a:r>
          </a:p>
          <a:p>
            <a:r>
              <a:rPr lang="en-US" dirty="0" smtClean="0"/>
              <a:t>Revenue</a:t>
            </a:r>
            <a:r>
              <a:rPr lang="en-US" baseline="0" dirty="0" smtClean="0"/>
              <a:t> = Price ∙ Number sold</a:t>
            </a:r>
          </a:p>
          <a:p>
            <a:r>
              <a:rPr lang="en-US" baseline="0" dirty="0" smtClean="0"/>
              <a:t>R = (20 – x)(150 + 25x) = 3000 + 500x – 150x – 25x</a:t>
            </a:r>
            <a:r>
              <a:rPr lang="en-US" baseline="30000" dirty="0" smtClean="0"/>
              <a:t>2</a:t>
            </a:r>
            <a:r>
              <a:rPr lang="en-US" baseline="0" dirty="0" smtClean="0"/>
              <a:t> </a:t>
            </a:r>
          </a:p>
          <a:p>
            <a:r>
              <a:rPr lang="en-US" baseline="0" dirty="0" smtClean="0"/>
              <a:t>R = -25x</a:t>
            </a:r>
            <a:r>
              <a:rPr lang="en-US" baseline="30000" dirty="0" smtClean="0"/>
              <a:t>2</a:t>
            </a:r>
            <a:r>
              <a:rPr lang="en-US" baseline="0" dirty="0" smtClean="0"/>
              <a:t> + 350x + 3000</a:t>
            </a:r>
          </a:p>
          <a:p>
            <a:r>
              <a:rPr lang="en-US" baseline="0" dirty="0" smtClean="0"/>
              <a:t>Maximum occurs at vertex</a:t>
            </a:r>
          </a:p>
          <a:p>
            <a:r>
              <a:rPr lang="en-US" baseline="0" dirty="0" smtClean="0"/>
              <a:t>x = -350/(2(-25)) = 7</a:t>
            </a:r>
          </a:p>
          <a:p>
            <a:r>
              <a:rPr lang="en-US" baseline="0" dirty="0" smtClean="0"/>
              <a:t>y = -25(7)</a:t>
            </a:r>
            <a:r>
              <a:rPr lang="en-US" baseline="30000" dirty="0" smtClean="0"/>
              <a:t>2</a:t>
            </a:r>
            <a:r>
              <a:rPr lang="en-US" baseline="0" dirty="0" smtClean="0"/>
              <a:t> + 350(7) + 3000 = 4225</a:t>
            </a:r>
          </a:p>
          <a:p>
            <a:r>
              <a:rPr lang="en-US" baseline="0" dirty="0" smtClean="0"/>
              <a:t>The owner should drop the price $7 making the revenue $4225</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Use Cramer's rule   y = 3x</a:t>
            </a:r>
            <a:r>
              <a:rPr lang="en-US" baseline="30000" dirty="0" smtClean="0"/>
              <a:t>2</a:t>
            </a:r>
            <a:r>
              <a:rPr lang="en-US" dirty="0" smtClean="0"/>
              <a:t> + 7x + 1</a:t>
            </a:r>
            <a:endParaRPr lang="en-US" b="0"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114</a:t>
            </a:fld>
            <a:endParaRPr lang="en-US"/>
          </a:p>
        </p:txBody>
      </p:sp>
    </p:spTree>
    <p:extLst>
      <p:ext uri="{BB962C8B-B14F-4D97-AF65-F5344CB8AC3E}">
        <p14:creationId xmlns:p14="http://schemas.microsoft.com/office/powerpoint/2010/main" val="22397713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14</a:t>
            </a:fld>
            <a:endParaRPr lang="en-US"/>
          </a:p>
        </p:txBody>
      </p:sp>
    </p:spTree>
    <p:extLst>
      <p:ext uri="{BB962C8B-B14F-4D97-AF65-F5344CB8AC3E}">
        <p14:creationId xmlns:p14="http://schemas.microsoft.com/office/powerpoint/2010/main" val="84395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1"/>
            <a:r>
              <a:rPr lang="en-US" dirty="0" smtClean="0"/>
              <a:t>Vertex at (1, 3)</a:t>
            </a:r>
            <a:r>
              <a:rPr lang="en-US" dirty="0" smtClean="0">
                <a:sym typeface="Wingdings"/>
              </a:rPr>
              <a:t></a:t>
            </a:r>
            <a:r>
              <a:rPr lang="en-US" dirty="0" smtClean="0"/>
              <a:t> other points (2, 5), (0, 5), (3, 11), (-1, 11)</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Vertex at (1, -4) </a:t>
            </a:r>
            <a:r>
              <a:rPr lang="en-US" dirty="0" smtClean="0">
                <a:sym typeface="Wingdings"/>
              </a:rPr>
              <a:t></a:t>
            </a:r>
            <a:r>
              <a:rPr lang="en-US" dirty="0" smtClean="0"/>
              <a:t> x-</a:t>
            </a:r>
            <a:r>
              <a:rPr lang="en-US" dirty="0" err="1" smtClean="0"/>
              <a:t>int</a:t>
            </a:r>
            <a:r>
              <a:rPr lang="en-US" dirty="0" smtClean="0"/>
              <a:t> at (3, 0) and (-1, 0)</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This is in intercept form y = -16(t – 0)(t – 5)</a:t>
            </a:r>
          </a:p>
          <a:p>
            <a:r>
              <a:rPr lang="en-US" dirty="0" smtClean="0"/>
              <a:t>Thus it</a:t>
            </a:r>
            <a:r>
              <a:rPr lang="en-US" baseline="0" dirty="0" smtClean="0"/>
              <a:t> will be at zero height when either (t – 0) = 0 or (t – 5) = 0.  t – 5 = 0 </a:t>
            </a:r>
            <a:r>
              <a:rPr lang="en-US" baseline="0" dirty="0" smtClean="0">
                <a:sym typeface="Wingdings" pitchFamily="2" charset="2"/>
              </a:rPr>
              <a:t> t = 5 seconds</a:t>
            </a:r>
          </a:p>
          <a:p>
            <a:endParaRPr lang="en-US" baseline="0" dirty="0" smtClean="0">
              <a:sym typeface="Wingdings" pitchFamily="2" charset="2"/>
            </a:endParaRPr>
          </a:p>
          <a:p>
            <a:r>
              <a:rPr lang="en-US" baseline="0" dirty="0" smtClean="0">
                <a:sym typeface="Wingdings" pitchFamily="2" charset="2"/>
              </a:rPr>
              <a:t>Maximum height occurs at the vertex: intercepts are 0 and 5, so vertex is at t = 2.5</a:t>
            </a:r>
          </a:p>
          <a:p>
            <a:r>
              <a:rPr lang="en-US" baseline="0" dirty="0" smtClean="0">
                <a:sym typeface="Wingdings" pitchFamily="2" charset="2"/>
              </a:rPr>
              <a:t>h(2.5) = -16(2.5)(2.5 – 5) = 100 feet</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y = -(x</a:t>
            </a:r>
            <a:r>
              <a:rPr lang="en-US" baseline="0" dirty="0" smtClean="0"/>
              <a:t> – 2)(x – 7) </a:t>
            </a:r>
            <a:r>
              <a:rPr lang="en-US" baseline="0" dirty="0" smtClean="0">
                <a:sym typeface="Wingdings" pitchFamily="2" charset="2"/>
              </a:rPr>
              <a:t> y = -(x</a:t>
            </a:r>
            <a:r>
              <a:rPr lang="en-US" baseline="30000" dirty="0" smtClean="0">
                <a:sym typeface="Wingdings" pitchFamily="2" charset="2"/>
              </a:rPr>
              <a:t>2</a:t>
            </a:r>
            <a:r>
              <a:rPr lang="en-US" baseline="0" dirty="0" smtClean="0">
                <a:sym typeface="Wingdings" pitchFamily="2" charset="2"/>
              </a:rPr>
              <a:t> – 7x – 2x + 14)  y = -(x</a:t>
            </a:r>
            <a:r>
              <a:rPr lang="en-US" baseline="30000" dirty="0" smtClean="0">
                <a:sym typeface="Wingdings" pitchFamily="2" charset="2"/>
              </a:rPr>
              <a:t>2</a:t>
            </a:r>
            <a:r>
              <a:rPr lang="en-US" baseline="0" dirty="0" smtClean="0">
                <a:sym typeface="Wingdings" pitchFamily="2" charset="2"/>
              </a:rPr>
              <a:t> – 9x + 14)  y = -x</a:t>
            </a:r>
            <a:r>
              <a:rPr lang="en-US" baseline="30000" dirty="0" smtClean="0">
                <a:sym typeface="Wingdings" pitchFamily="2" charset="2"/>
              </a:rPr>
              <a:t>2</a:t>
            </a:r>
            <a:r>
              <a:rPr lang="en-US" baseline="0" dirty="0" smtClean="0">
                <a:sym typeface="Wingdings" pitchFamily="2" charset="2"/>
              </a:rPr>
              <a:t> + 9x – 14</a:t>
            </a:r>
          </a:p>
          <a:p>
            <a:endParaRPr lang="en-US" baseline="0" dirty="0" smtClean="0">
              <a:sym typeface="Wingdings" pitchFamily="2" charset="2"/>
            </a:endParaRPr>
          </a:p>
          <a:p>
            <a:r>
              <a:rPr lang="en-US" baseline="0" dirty="0" smtClean="0">
                <a:sym typeface="Wingdings" pitchFamily="2" charset="2"/>
              </a:rPr>
              <a:t>f(x) = -(x + 2)</a:t>
            </a:r>
            <a:r>
              <a:rPr lang="en-US" baseline="30000" dirty="0" smtClean="0">
                <a:sym typeface="Wingdings" pitchFamily="2" charset="2"/>
              </a:rPr>
              <a:t>2</a:t>
            </a:r>
            <a:r>
              <a:rPr lang="en-US" baseline="0" dirty="0" smtClean="0">
                <a:sym typeface="Wingdings" pitchFamily="2" charset="2"/>
              </a:rPr>
              <a:t> + 4  f(x) = -(x + 2)(x + 2) + 4  f(x) = -(x</a:t>
            </a:r>
            <a:r>
              <a:rPr lang="en-US" baseline="30000" dirty="0" smtClean="0">
                <a:sym typeface="Wingdings" pitchFamily="2" charset="2"/>
              </a:rPr>
              <a:t>2</a:t>
            </a:r>
            <a:r>
              <a:rPr lang="en-US" baseline="0" dirty="0" smtClean="0">
                <a:sym typeface="Wingdings" pitchFamily="2" charset="2"/>
              </a:rPr>
              <a:t> + 2x + 2x + 4) + 4  f(x) = -(x</a:t>
            </a:r>
            <a:r>
              <a:rPr lang="en-US" baseline="30000" dirty="0" smtClean="0">
                <a:sym typeface="Wingdings" pitchFamily="2" charset="2"/>
              </a:rPr>
              <a:t>2</a:t>
            </a:r>
            <a:r>
              <a:rPr lang="en-US" baseline="0" dirty="0" smtClean="0">
                <a:sym typeface="Wingdings" pitchFamily="2" charset="2"/>
              </a:rPr>
              <a:t> + 4x + 4) + 4  f(x) = -x</a:t>
            </a:r>
            <a:r>
              <a:rPr lang="en-US" baseline="30000" dirty="0" smtClean="0">
                <a:sym typeface="Wingdings" pitchFamily="2" charset="2"/>
              </a:rPr>
              <a:t>2</a:t>
            </a:r>
            <a:r>
              <a:rPr lang="en-US" baseline="0" dirty="0" smtClean="0">
                <a:sym typeface="Wingdings" pitchFamily="2" charset="2"/>
              </a:rPr>
              <a:t> – 4x – 4 + 4  f(x) = -x</a:t>
            </a:r>
            <a:r>
              <a:rPr lang="en-US" baseline="30000" dirty="0" smtClean="0">
                <a:sym typeface="Wingdings" pitchFamily="2" charset="2"/>
              </a:rPr>
              <a:t>2</a:t>
            </a:r>
            <a:r>
              <a:rPr lang="en-US" baseline="0" dirty="0" smtClean="0">
                <a:sym typeface="Wingdings" pitchFamily="2" charset="2"/>
              </a:rPr>
              <a:t> – 4x</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22</a:t>
            </a:fld>
            <a:endParaRPr lang="en-US"/>
          </a:p>
        </p:txBody>
      </p:sp>
    </p:spTree>
    <p:extLst>
      <p:ext uri="{BB962C8B-B14F-4D97-AF65-F5344CB8AC3E}">
        <p14:creationId xmlns:p14="http://schemas.microsoft.com/office/powerpoint/2010/main" val="2514552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(x – 6)(x + 3)</a:t>
            </a:r>
          </a:p>
          <a:p>
            <a:endParaRPr lang="en-US" dirty="0" smtClean="0"/>
          </a:p>
          <a:p>
            <a:r>
              <a:rPr lang="en-US" dirty="0" smtClean="0"/>
              <a:t>Cannot</a:t>
            </a:r>
            <a:r>
              <a:rPr lang="en-US" baseline="0" dirty="0" smtClean="0"/>
              <a:t> be factored</a:t>
            </a:r>
          </a:p>
          <a:p>
            <a:endParaRPr lang="en-US" baseline="0" dirty="0" smtClean="0"/>
          </a:p>
          <a:p>
            <a:r>
              <a:rPr lang="en-US" baseline="0" dirty="0" smtClean="0"/>
              <a:t>(r + 9)(r – 7)</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Difference of Squares:</a:t>
            </a:r>
            <a:r>
              <a:rPr lang="en-US" baseline="0" dirty="0" smtClean="0"/>
              <a:t> x</a:t>
            </a:r>
            <a:r>
              <a:rPr lang="en-US" baseline="30000" dirty="0" smtClean="0"/>
              <a:t>2</a:t>
            </a:r>
            <a:r>
              <a:rPr lang="en-US" baseline="0" dirty="0" smtClean="0"/>
              <a:t> – 9 = (x – 3)(x + 3)</a:t>
            </a:r>
          </a:p>
          <a:p>
            <a:endParaRPr lang="en-US" baseline="0" dirty="0" smtClean="0"/>
          </a:p>
          <a:p>
            <a:r>
              <a:rPr lang="en-US" baseline="0" dirty="0" smtClean="0"/>
              <a:t>Perfect Squares: w</a:t>
            </a:r>
            <a:r>
              <a:rPr lang="en-US" baseline="30000" dirty="0" smtClean="0"/>
              <a:t>2</a:t>
            </a:r>
            <a:r>
              <a:rPr lang="en-US" baseline="0" dirty="0" smtClean="0"/>
              <a:t> – 18w + 81 = (w – 9)</a:t>
            </a:r>
            <a:r>
              <a:rPr lang="en-US" baseline="30000" dirty="0" smtClean="0"/>
              <a:t>2</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2"/>
            <a:r>
              <a:rPr lang="en-US" dirty="0" smtClean="0"/>
              <a:t>ANS: take each factor = 0</a:t>
            </a:r>
          </a:p>
          <a:p>
            <a:pPr lvl="3"/>
            <a:r>
              <a:rPr lang="en-US" dirty="0" smtClean="0"/>
              <a:t>3y – 5 = 0 </a:t>
            </a:r>
            <a:r>
              <a:rPr lang="en-US" dirty="0" smtClean="0">
                <a:sym typeface="Wingdings"/>
              </a:rPr>
              <a:t></a:t>
            </a:r>
            <a:r>
              <a:rPr lang="en-US" dirty="0" smtClean="0"/>
              <a:t> 3y = 5 </a:t>
            </a:r>
            <a:r>
              <a:rPr lang="en-US" dirty="0" smtClean="0">
                <a:sym typeface="Wingdings"/>
              </a:rPr>
              <a:t></a:t>
            </a:r>
            <a:r>
              <a:rPr lang="en-US" dirty="0" smtClean="0"/>
              <a:t> y = 5/3</a:t>
            </a:r>
          </a:p>
          <a:p>
            <a:pPr lvl="3"/>
            <a:r>
              <a:rPr lang="en-US" dirty="0" smtClean="0"/>
              <a:t>2y + 7 = 0 </a:t>
            </a:r>
            <a:r>
              <a:rPr lang="en-US" dirty="0" smtClean="0">
                <a:sym typeface="Wingdings"/>
              </a:rPr>
              <a:t></a:t>
            </a:r>
            <a:r>
              <a:rPr lang="en-US" dirty="0" smtClean="0"/>
              <a:t> 2y = -7 </a:t>
            </a:r>
            <a:r>
              <a:rPr lang="en-US" dirty="0" smtClean="0">
                <a:sym typeface="Wingdings"/>
              </a:rPr>
              <a:t></a:t>
            </a:r>
            <a:r>
              <a:rPr lang="en-US" dirty="0" smtClean="0"/>
              <a:t> y = -7/2</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x</a:t>
            </a:r>
            <a:r>
              <a:rPr lang="en-US" baseline="30000" dirty="0" smtClean="0"/>
              <a:t>2</a:t>
            </a:r>
            <a:r>
              <a:rPr lang="en-US" dirty="0" smtClean="0"/>
              <a:t> – x – 42 = 0 </a:t>
            </a:r>
            <a:r>
              <a:rPr lang="en-US" dirty="0" smtClean="0">
                <a:sym typeface="Wingdings" pitchFamily="2" charset="2"/>
              </a:rPr>
              <a:t> (x</a:t>
            </a:r>
            <a:r>
              <a:rPr lang="en-US" baseline="0" dirty="0" smtClean="0">
                <a:sym typeface="Wingdings" pitchFamily="2" charset="2"/>
              </a:rPr>
              <a:t> – 7)(x + 6) = 0  </a:t>
            </a:r>
          </a:p>
          <a:p>
            <a:pPr marL="0" lvl="1" defTabSz="931134">
              <a:defRPr/>
            </a:pPr>
            <a:r>
              <a:rPr lang="en-US" baseline="0" dirty="0" smtClean="0">
                <a:sym typeface="Wingdings" pitchFamily="2" charset="2"/>
              </a:rPr>
              <a:t>	x – 7 = 0  x = 7</a:t>
            </a:r>
          </a:p>
          <a:p>
            <a:pPr marL="0" lvl="1" defTabSz="931134">
              <a:defRPr/>
            </a:pPr>
            <a:r>
              <a:rPr lang="en-US" baseline="0" dirty="0" smtClean="0">
                <a:sym typeface="Wingdings" pitchFamily="2" charset="2"/>
              </a:rPr>
              <a:t>	x + 6 = 0  x = -6</a:t>
            </a:r>
          </a:p>
          <a:p>
            <a:pPr marL="0" lvl="1" defTabSz="931134">
              <a:defRPr/>
            </a:pPr>
            <a:r>
              <a:rPr lang="en-US" baseline="0" dirty="0" smtClean="0">
                <a:sym typeface="Wingdings" pitchFamily="2" charset="2"/>
              </a:rPr>
              <a:t>	Solutions are x = -6, 7</a:t>
            </a:r>
          </a:p>
          <a:p>
            <a:pPr marL="0" lvl="1" defTabSz="931134">
              <a:defRPr/>
            </a:pPr>
            <a:endParaRPr lang="en-US" dirty="0" smtClean="0"/>
          </a:p>
          <a:p>
            <a:r>
              <a:rPr lang="en-US" dirty="0" smtClean="0"/>
              <a:t>x</a:t>
            </a:r>
            <a:r>
              <a:rPr lang="en-US" baseline="30000" dirty="0" smtClean="0"/>
              <a:t>2</a:t>
            </a:r>
            <a:r>
              <a:rPr lang="en-US" baseline="0" dirty="0" smtClean="0"/>
              <a:t> – 8x + 16 = 0 </a:t>
            </a:r>
            <a:r>
              <a:rPr lang="en-US" baseline="0" dirty="0" smtClean="0">
                <a:sym typeface="Wingdings" pitchFamily="2" charset="2"/>
              </a:rPr>
              <a:t> (x – 4)(x – 4) = 0 </a:t>
            </a:r>
          </a:p>
          <a:p>
            <a:r>
              <a:rPr lang="en-US" baseline="0" dirty="0" smtClean="0">
                <a:sym typeface="Wingdings" pitchFamily="2" charset="2"/>
              </a:rPr>
              <a:t>	x – 4 = 0  x = 4</a:t>
            </a:r>
          </a:p>
          <a:p>
            <a:r>
              <a:rPr lang="en-US" baseline="0" dirty="0" smtClean="0">
                <a:sym typeface="Wingdings" pitchFamily="2" charset="2"/>
              </a:rPr>
              <a:t>	Solutions are x = 4</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y = x</a:t>
            </a:r>
            <a:r>
              <a:rPr lang="en-US" baseline="30000" dirty="0" smtClean="0"/>
              <a:t>2</a:t>
            </a:r>
            <a:r>
              <a:rPr lang="en-US" dirty="0" smtClean="0"/>
              <a:t> – 7x – 30 </a:t>
            </a:r>
            <a:r>
              <a:rPr lang="en-US" baseline="0" dirty="0" smtClean="0"/>
              <a:t> </a:t>
            </a:r>
            <a:r>
              <a:rPr lang="en-US" baseline="0" dirty="0" smtClean="0">
                <a:sym typeface="Wingdings" pitchFamily="2" charset="2"/>
              </a:rPr>
              <a:t> y = (x – 10)(x + 3)</a:t>
            </a:r>
          </a:p>
          <a:p>
            <a:pPr marL="0" lvl="1" defTabSz="931134">
              <a:defRPr/>
            </a:pPr>
            <a:r>
              <a:rPr lang="en-US" baseline="0" dirty="0" smtClean="0">
                <a:sym typeface="Wingdings" pitchFamily="2" charset="2"/>
              </a:rPr>
              <a:t>Zeros are -3, 10</a:t>
            </a:r>
          </a:p>
        </p:txBody>
      </p:sp>
      <p:sp>
        <p:nvSpPr>
          <p:cNvPr id="4" name="Slide Number Placeholder 3"/>
          <p:cNvSpPr>
            <a:spLocks noGrp="1"/>
          </p:cNvSpPr>
          <p:nvPr>
            <p:ph type="sldNum" sz="quarter" idx="10"/>
          </p:nvPr>
        </p:nvSpPr>
        <p:spPr/>
        <p:txBody>
          <a:bodyPr/>
          <a:lstStyle/>
          <a:p>
            <a:fld id="{0F1F23B6-5C5C-433A-A703-1D846F840A52}"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31</a:t>
            </a:fld>
            <a:endParaRPr lang="en-US"/>
          </a:p>
        </p:txBody>
      </p:sp>
    </p:spTree>
    <p:extLst>
      <p:ext uri="{BB962C8B-B14F-4D97-AF65-F5344CB8AC3E}">
        <p14:creationId xmlns:p14="http://schemas.microsoft.com/office/powerpoint/2010/main" val="2370388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2" defTabSz="931134">
              <a:buFont typeface="Wingdings"/>
              <a:buChar char="à"/>
              <a:defRPr/>
            </a:pPr>
            <a:r>
              <a:rPr lang="en-US" dirty="0" smtClean="0"/>
              <a:t>2(7x</a:t>
            </a:r>
            <a:r>
              <a:rPr lang="en-US" baseline="30000" dirty="0" smtClean="0"/>
              <a:t>2</a:t>
            </a:r>
            <a:r>
              <a:rPr lang="en-US" dirty="0" smtClean="0"/>
              <a:t> + x – 6) </a:t>
            </a:r>
            <a:r>
              <a:rPr lang="en-US" dirty="0" smtClean="0">
                <a:sym typeface="Wingdings"/>
              </a:rPr>
              <a:t></a:t>
            </a:r>
            <a:r>
              <a:rPr lang="en-US" dirty="0" smtClean="0"/>
              <a:t> 2(7x – 6)(x + 1)</a:t>
            </a:r>
          </a:p>
          <a:p>
            <a:pPr marL="0" lvl="2" defTabSz="931134">
              <a:buFont typeface="Wingdings"/>
              <a:buChar char="à"/>
              <a:defRPr/>
            </a:pPr>
            <a:endParaRPr lang="en-US" dirty="0" smtClean="0"/>
          </a:p>
          <a:p>
            <a:pPr marL="0" lvl="2" defTabSz="931134">
              <a:buFont typeface="Wingdings"/>
              <a:buChar char="à"/>
              <a:defRPr/>
            </a:pPr>
            <a:r>
              <a:rPr lang="en-US" dirty="0" smtClean="0"/>
              <a:t> 3x(x – 6)</a:t>
            </a:r>
          </a:p>
          <a:p>
            <a:pPr marL="0" lvl="2" defTabSz="931134">
              <a:buFont typeface="Wingdings"/>
              <a:buChar char="à"/>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2" defTabSz="931134">
              <a:defRPr/>
            </a:pPr>
            <a:r>
              <a:rPr lang="en-US" dirty="0" smtClean="0"/>
              <a:t>3(4x</a:t>
            </a:r>
            <a:r>
              <a:rPr lang="en-US" baseline="30000" dirty="0" smtClean="0"/>
              <a:t>2</a:t>
            </a:r>
            <a:r>
              <a:rPr lang="en-US" dirty="0" smtClean="0"/>
              <a:t> + x + 1)</a:t>
            </a:r>
          </a:p>
          <a:p>
            <a:pPr marL="0" lvl="2" defTabSz="931134">
              <a:defRPr/>
            </a:pPr>
            <a:endParaRPr lang="en-US" dirty="0" smtClean="0"/>
          </a:p>
          <a:p>
            <a:pPr marL="0" lvl="2" defTabSz="931134">
              <a:defRPr/>
            </a:pPr>
            <a:r>
              <a:rPr lang="en-US" dirty="0" smtClean="0"/>
              <a:t>2(x</a:t>
            </a:r>
            <a:r>
              <a:rPr lang="en-US" baseline="30000" dirty="0" smtClean="0"/>
              <a:t>2</a:t>
            </a:r>
            <a:r>
              <a:rPr lang="en-US" dirty="0" smtClean="0"/>
              <a:t> – 16) </a:t>
            </a:r>
            <a:r>
              <a:rPr lang="en-US" dirty="0" smtClean="0">
                <a:sym typeface="Wingdings"/>
              </a:rPr>
              <a:t></a:t>
            </a:r>
            <a:r>
              <a:rPr lang="en-US" dirty="0" smtClean="0"/>
              <a:t> 2(x – 4)(x + 4)</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ANS: (3t – 2)</a:t>
            </a:r>
            <a:r>
              <a:rPr lang="en-US" baseline="30000" dirty="0" smtClean="0"/>
              <a:t>2</a:t>
            </a:r>
            <a:r>
              <a:rPr lang="en-US" dirty="0" smtClean="0"/>
              <a:t> = 0 </a:t>
            </a:r>
            <a:r>
              <a:rPr lang="en-US" dirty="0" smtClean="0">
                <a:sym typeface="Wingdings"/>
              </a:rPr>
              <a:t></a:t>
            </a:r>
            <a:r>
              <a:rPr lang="en-US" dirty="0" smtClean="0"/>
              <a:t> 3t – 2 = 0 </a:t>
            </a:r>
            <a:r>
              <a:rPr lang="en-US" dirty="0" smtClean="0">
                <a:sym typeface="Wingdings"/>
              </a:rPr>
              <a:t></a:t>
            </a:r>
            <a:r>
              <a:rPr lang="en-US" dirty="0" smtClean="0"/>
              <a:t> 3t = 2 </a:t>
            </a:r>
            <a:r>
              <a:rPr lang="en-US" dirty="0" smtClean="0">
                <a:sym typeface="Wingdings"/>
              </a:rPr>
              <a:t></a:t>
            </a:r>
            <a:r>
              <a:rPr lang="en-US" dirty="0" smtClean="0"/>
              <a:t> t = 2/3</a:t>
            </a:r>
          </a:p>
          <a:p>
            <a:pPr lvl="0"/>
            <a:r>
              <a:rPr lang="en-US" dirty="0" smtClean="0"/>
              <a:t>ANS:  Put in standard form</a:t>
            </a:r>
          </a:p>
          <a:p>
            <a:pPr lvl="2"/>
            <a:r>
              <a:rPr lang="en-US" dirty="0" smtClean="0"/>
              <a:t>x</a:t>
            </a:r>
            <a:r>
              <a:rPr lang="en-US" baseline="30000" dirty="0" smtClean="0"/>
              <a:t>2</a:t>
            </a:r>
            <a:r>
              <a:rPr lang="en-US" dirty="0" smtClean="0"/>
              <a:t> – 3x – 4 = 0</a:t>
            </a:r>
          </a:p>
          <a:p>
            <a:pPr lvl="2"/>
            <a:r>
              <a:rPr lang="en-US" dirty="0" smtClean="0"/>
              <a:t>(x – 4)(x + 1) = 0 </a:t>
            </a:r>
          </a:p>
          <a:p>
            <a:pPr lvl="2"/>
            <a:r>
              <a:rPr lang="en-US" dirty="0" smtClean="0"/>
              <a:t>x – 4 = 0 </a:t>
            </a:r>
            <a:r>
              <a:rPr lang="en-US" dirty="0" smtClean="0">
                <a:sym typeface="Wingdings"/>
              </a:rPr>
              <a:t></a:t>
            </a:r>
            <a:r>
              <a:rPr lang="en-US" dirty="0" smtClean="0"/>
              <a:t> x = 4</a:t>
            </a:r>
          </a:p>
          <a:p>
            <a:pPr lvl="2"/>
            <a:r>
              <a:rPr lang="en-US" dirty="0" smtClean="0"/>
              <a:t>x + 1 = 0 </a:t>
            </a:r>
            <a:r>
              <a:rPr lang="en-US" dirty="0" smtClean="0">
                <a:sym typeface="Wingdings"/>
              </a:rPr>
              <a:t></a:t>
            </a:r>
            <a:r>
              <a:rPr lang="en-US" dirty="0" smtClean="0"/>
              <a:t> x = -1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Outer</a:t>
            </a:r>
            <a:r>
              <a:rPr lang="en-US" baseline="0" dirty="0" smtClean="0"/>
              <a:t> rectangle area – inner rectangle area = 120</a:t>
            </a:r>
          </a:p>
          <a:p>
            <a:r>
              <a:rPr lang="en-US" baseline="0" dirty="0" smtClean="0"/>
              <a:t>(2x + 22)(2x + 15) – (22)(15) = 120</a:t>
            </a:r>
          </a:p>
          <a:p>
            <a:r>
              <a:rPr lang="en-US" baseline="0" dirty="0" smtClean="0"/>
              <a:t>4x</a:t>
            </a:r>
            <a:r>
              <a:rPr lang="en-US" baseline="30000" dirty="0" smtClean="0"/>
              <a:t>2</a:t>
            </a:r>
            <a:r>
              <a:rPr lang="en-US" baseline="0" dirty="0" smtClean="0"/>
              <a:t> + 30x + 44x + 330 – 330 = 120</a:t>
            </a:r>
          </a:p>
          <a:p>
            <a:r>
              <a:rPr lang="en-US" baseline="0" dirty="0" smtClean="0"/>
              <a:t> 4x</a:t>
            </a:r>
            <a:r>
              <a:rPr lang="en-US" baseline="30000" dirty="0" smtClean="0"/>
              <a:t>2</a:t>
            </a:r>
            <a:r>
              <a:rPr lang="en-US" baseline="0" dirty="0" smtClean="0"/>
              <a:t> + 74x = 120</a:t>
            </a:r>
          </a:p>
          <a:p>
            <a:r>
              <a:rPr lang="en-US" baseline="0" dirty="0" smtClean="0"/>
              <a:t>4x</a:t>
            </a:r>
            <a:r>
              <a:rPr lang="en-US" baseline="30000" dirty="0" smtClean="0"/>
              <a:t>2</a:t>
            </a:r>
            <a:r>
              <a:rPr lang="en-US" baseline="0" dirty="0" smtClean="0"/>
              <a:t> + 74x – 120 = 0</a:t>
            </a:r>
          </a:p>
          <a:p>
            <a:r>
              <a:rPr lang="en-US" baseline="0" dirty="0" smtClean="0"/>
              <a:t>Divide by 2: 2x</a:t>
            </a:r>
            <a:r>
              <a:rPr lang="en-US" baseline="30000" dirty="0" smtClean="0"/>
              <a:t>2</a:t>
            </a:r>
            <a:r>
              <a:rPr lang="en-US" baseline="0" dirty="0" smtClean="0"/>
              <a:t> + 37x – 60 = 0</a:t>
            </a:r>
          </a:p>
          <a:p>
            <a:r>
              <a:rPr lang="en-US" baseline="0" dirty="0" smtClean="0"/>
              <a:t>Factor: (2x – 3)(x + 20) = 0</a:t>
            </a:r>
          </a:p>
          <a:p>
            <a:r>
              <a:rPr lang="en-US" baseline="0" dirty="0" smtClean="0"/>
              <a:t>	2x – 3 = 0 </a:t>
            </a:r>
            <a:r>
              <a:rPr lang="en-US" baseline="0" dirty="0" smtClean="0">
                <a:sym typeface="Wingdings" pitchFamily="2" charset="2"/>
              </a:rPr>
              <a:t> 2x = 3  x = 3/2</a:t>
            </a:r>
          </a:p>
          <a:p>
            <a:r>
              <a:rPr lang="en-US" baseline="0" dirty="0" smtClean="0">
                <a:sym typeface="Wingdings" pitchFamily="2" charset="2"/>
              </a:rPr>
              <a:t>	x + 20 = 0  x = -20 can’t use negative numbers</a:t>
            </a:r>
          </a:p>
          <a:p>
            <a:r>
              <a:rPr lang="en-US" baseline="0" dirty="0" smtClean="0">
                <a:sym typeface="Wingdings" pitchFamily="2" charset="2"/>
              </a:rPr>
              <a:t>Border is 3/2 feet or 1.5 feet or 18 inches</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38</a:t>
            </a:fld>
            <a:endParaRPr lang="en-US"/>
          </a:p>
        </p:txBody>
      </p:sp>
    </p:spTree>
    <p:extLst>
      <p:ext uri="{BB962C8B-B14F-4D97-AF65-F5344CB8AC3E}">
        <p14:creationId xmlns:p14="http://schemas.microsoft.com/office/powerpoint/2010/main" val="2441970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latin typeface="Calibri"/>
              </a:rPr>
              <a:t>√36 = √9√4</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The term</a:t>
            </a:r>
            <a:r>
              <a:rPr lang="en-US" baseline="0" dirty="0" smtClean="0"/>
              <a:t> radical comes from Latin “radix” which means “root”. Other terms with same root: “Radish”, “eradicate” </a:t>
            </a:r>
            <a:r>
              <a:rPr lang="en-US" baseline="0" smtClean="0"/>
              <a:t>(pull out be roots)</a:t>
            </a:r>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a:buFont typeface="Wingdings" pitchFamily="2" charset="2"/>
              <a:buChar char="à"/>
            </a:pPr>
            <a:r>
              <a:rPr lang="en-US" dirty="0" smtClean="0">
                <a:sym typeface="Symbol"/>
              </a:rPr>
              <a:t></a:t>
            </a:r>
            <a:r>
              <a:rPr lang="en-US" dirty="0" smtClean="0"/>
              <a:t>5 </a:t>
            </a:r>
            <a:r>
              <a:rPr lang="en-US" dirty="0" smtClean="0">
                <a:sym typeface="Symbol"/>
              </a:rPr>
              <a:t></a:t>
            </a:r>
            <a:r>
              <a:rPr lang="en-US" dirty="0" smtClean="0"/>
              <a:t>100 </a:t>
            </a:r>
            <a:r>
              <a:rPr lang="en-US" dirty="0" smtClean="0">
                <a:sym typeface="Wingdings"/>
              </a:rPr>
              <a:t></a:t>
            </a:r>
            <a:r>
              <a:rPr lang="en-US" dirty="0" smtClean="0"/>
              <a:t> 10</a:t>
            </a:r>
            <a:r>
              <a:rPr lang="en-US" dirty="0" smtClean="0">
                <a:sym typeface="Symbol"/>
              </a:rPr>
              <a:t></a:t>
            </a:r>
            <a:r>
              <a:rPr lang="en-US" dirty="0" smtClean="0"/>
              <a:t>5</a:t>
            </a:r>
          </a:p>
          <a:p>
            <a:pPr>
              <a:buFont typeface="Wingdings" pitchFamily="2" charset="2"/>
              <a:buChar char="à"/>
            </a:pPr>
            <a:r>
              <a:rPr lang="en-US" dirty="0" smtClean="0"/>
              <a:t> 3</a:t>
            </a:r>
            <a:r>
              <a:rPr lang="en-US" dirty="0" smtClean="0">
                <a:sym typeface="Symbol"/>
              </a:rPr>
              <a:t></a:t>
            </a:r>
            <a:r>
              <a:rPr lang="en-US" dirty="0" smtClean="0"/>
              <a:t>72 </a:t>
            </a:r>
            <a:r>
              <a:rPr lang="en-US" dirty="0" smtClean="0">
                <a:sym typeface="Wingdings"/>
              </a:rPr>
              <a:t></a:t>
            </a:r>
            <a:r>
              <a:rPr lang="en-US" dirty="0" smtClean="0"/>
              <a:t> 3</a:t>
            </a:r>
            <a:r>
              <a:rPr lang="en-US" dirty="0" smtClean="0">
                <a:sym typeface="Symbol"/>
              </a:rPr>
              <a:t></a:t>
            </a:r>
            <a:r>
              <a:rPr lang="en-US" dirty="0" smtClean="0"/>
              <a:t>36 </a:t>
            </a:r>
            <a:r>
              <a:rPr lang="en-US" dirty="0" smtClean="0">
                <a:sym typeface="Symbol"/>
              </a:rPr>
              <a:t></a:t>
            </a:r>
            <a:r>
              <a:rPr lang="en-US" dirty="0" smtClean="0"/>
              <a:t>2 </a:t>
            </a:r>
            <a:r>
              <a:rPr lang="en-US" dirty="0" smtClean="0">
                <a:sym typeface="Wingdings"/>
              </a:rPr>
              <a:t></a:t>
            </a:r>
            <a:r>
              <a:rPr lang="en-US" dirty="0" smtClean="0"/>
              <a:t> (3)(6)</a:t>
            </a:r>
            <a:r>
              <a:rPr lang="en-US" dirty="0" smtClean="0">
                <a:sym typeface="Symbol"/>
              </a:rPr>
              <a:t></a:t>
            </a:r>
            <a:r>
              <a:rPr lang="en-US" dirty="0" smtClean="0"/>
              <a:t>2 </a:t>
            </a:r>
            <a:r>
              <a:rPr lang="en-US" dirty="0" smtClean="0">
                <a:sym typeface="Wingdings"/>
              </a:rPr>
              <a:t></a:t>
            </a:r>
            <a:r>
              <a:rPr lang="en-US" dirty="0" smtClean="0"/>
              <a:t> 18</a:t>
            </a:r>
            <a:r>
              <a:rPr lang="en-US" dirty="0" smtClean="0">
                <a:sym typeface="Symbol"/>
              </a:rPr>
              <a:t></a:t>
            </a:r>
            <a:r>
              <a:rPr lang="en-US" dirty="0" smtClean="0"/>
              <a:t>2</a:t>
            </a:r>
          </a:p>
        </p:txBody>
      </p:sp>
      <p:sp>
        <p:nvSpPr>
          <p:cNvPr id="4" name="Slide Number Placeholder 3"/>
          <p:cNvSpPr>
            <a:spLocks noGrp="1"/>
          </p:cNvSpPr>
          <p:nvPr>
            <p:ph type="sldNum" sz="quarter" idx="10"/>
          </p:nvPr>
        </p:nvSpPr>
        <p:spPr/>
        <p:txBody>
          <a:bodyPr/>
          <a:lstStyle/>
          <a:p>
            <a:fld id="{5EB84537-6C9B-4BD2-9C13-1911E259CFA5}"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buFont typeface="Wingdings" pitchFamily="2" charset="2"/>
                  <a:buChar char="à"/>
                </a:pPr>
                <a:r>
                  <a:rPr lang="en-US" dirty="0" smtClean="0">
                    <a:sym typeface="Symbol"/>
                  </a:rPr>
                  <a:t></a:t>
                </a:r>
                <a:r>
                  <a:rPr lang="en-US" dirty="0" smtClean="0"/>
                  <a:t>25 / </a:t>
                </a:r>
                <a:r>
                  <a:rPr lang="en-US" dirty="0" smtClean="0">
                    <a:sym typeface="Symbol"/>
                  </a:rPr>
                  <a:t></a:t>
                </a:r>
                <a:r>
                  <a:rPr lang="en-US" dirty="0" smtClean="0"/>
                  <a:t>3 </a:t>
                </a:r>
                <a:r>
                  <a:rPr lang="en-US" dirty="0" smtClean="0">
                    <a:sym typeface="Wingdings"/>
                  </a:rPr>
                  <a:t></a:t>
                </a:r>
                <a:r>
                  <a:rPr lang="en-US" dirty="0" smtClean="0"/>
                  <a:t> 5 / </a:t>
                </a:r>
                <a:r>
                  <a:rPr lang="en-US" dirty="0" smtClean="0">
                    <a:sym typeface="Symbol"/>
                  </a:rPr>
                  <a:t></a:t>
                </a:r>
                <a:r>
                  <a:rPr lang="en-US" dirty="0" smtClean="0"/>
                  <a:t>3 </a:t>
                </a:r>
                <a:r>
                  <a:rPr lang="en-US" dirty="0" smtClean="0">
                    <a:sym typeface="Wingdings"/>
                  </a:rPr>
                  <a:t></a:t>
                </a:r>
                <a:r>
                  <a:rPr lang="en-US" dirty="0" smtClean="0"/>
                  <a:t> 5</a:t>
                </a:r>
                <a:r>
                  <a:rPr lang="en-US" dirty="0" smtClean="0">
                    <a:sym typeface="Symbol"/>
                  </a:rPr>
                  <a:t></a:t>
                </a:r>
                <a:r>
                  <a:rPr lang="en-US" dirty="0" smtClean="0"/>
                  <a:t>3 / (</a:t>
                </a:r>
                <a:r>
                  <a:rPr lang="en-US" dirty="0" smtClean="0">
                    <a:sym typeface="Symbol"/>
                  </a:rPr>
                  <a:t></a:t>
                </a:r>
                <a:r>
                  <a:rPr lang="en-US" dirty="0" smtClean="0"/>
                  <a:t>3 </a:t>
                </a:r>
                <a:r>
                  <a:rPr lang="en-US" dirty="0" smtClean="0">
                    <a:sym typeface="Symbol"/>
                  </a:rPr>
                  <a:t></a:t>
                </a:r>
                <a:r>
                  <a:rPr lang="en-US" dirty="0" smtClean="0"/>
                  <a:t>3) </a:t>
                </a:r>
                <a:r>
                  <a:rPr lang="en-US" dirty="0" smtClean="0">
                    <a:sym typeface="Wingdings"/>
                  </a:rPr>
                  <a:t></a:t>
                </a:r>
                <a:r>
                  <a:rPr lang="en-US" dirty="0" smtClean="0"/>
                  <a:t> 5</a:t>
                </a:r>
                <a:r>
                  <a:rPr lang="en-US" dirty="0" smtClean="0">
                    <a:sym typeface="Symbol"/>
                  </a:rPr>
                  <a:t></a:t>
                </a:r>
                <a:r>
                  <a:rPr lang="en-US" dirty="0" smtClean="0"/>
                  <a:t>3 / 3</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à"/>
                  <a:tabLst/>
                  <a:defRPr/>
                </a:pPr>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5</m:t>
                        </m:r>
                      </m:num>
                      <m:den>
                        <m:r>
                          <a:rPr lang="en-US" b="0" i="1" smtClean="0">
                            <a:latin typeface="Cambria Math"/>
                          </a:rPr>
                          <m:t>2+</m:t>
                        </m:r>
                        <m:rad>
                          <m:radPr>
                            <m:degHide m:val="on"/>
                            <m:ctrlPr>
                              <a:rPr lang="en-US" b="0" i="1" smtClean="0">
                                <a:latin typeface="Cambria Math" panose="02040503050406030204" pitchFamily="18" charset="0"/>
                              </a:rPr>
                            </m:ctrlPr>
                          </m:radPr>
                          <m:deg/>
                          <m:e>
                            <m:r>
                              <a:rPr lang="en-US" b="0" i="1" smtClean="0">
                                <a:latin typeface="Cambria Math"/>
                              </a:rPr>
                              <m:t>3</m:t>
                            </m:r>
                          </m:e>
                        </m:rad>
                      </m:den>
                    </m:f>
                  </m:oMath>
                </a14:m>
                <a:r>
                  <a:rPr lang="en-US" dirty="0" smtClean="0"/>
                  <a:t> =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5</m:t>
                        </m:r>
                        <m:d>
                          <m:dPr>
                            <m:ctrlPr>
                              <a:rPr lang="en-US" b="0" i="1" smtClean="0">
                                <a:latin typeface="Cambria Math" panose="02040503050406030204" pitchFamily="18" charset="0"/>
                              </a:rPr>
                            </m:ctrlPr>
                          </m:dPr>
                          <m:e>
                            <m:r>
                              <a:rPr lang="en-US" b="0" i="1" smtClean="0">
                                <a:latin typeface="Cambria Math"/>
                              </a:rPr>
                              <m:t>2−</m:t>
                            </m:r>
                            <m:rad>
                              <m:radPr>
                                <m:degHide m:val="on"/>
                                <m:ctrlPr>
                                  <a:rPr lang="en-US" b="0" i="1" smtClean="0">
                                    <a:latin typeface="Cambria Math" panose="02040503050406030204" pitchFamily="18" charset="0"/>
                                  </a:rPr>
                                </m:ctrlPr>
                              </m:radPr>
                              <m:deg/>
                              <m:e>
                                <m:r>
                                  <a:rPr lang="en-US" b="0" i="1" smtClean="0">
                                    <a:latin typeface="Cambria Math"/>
                                  </a:rPr>
                                  <m:t>3</m:t>
                                </m:r>
                              </m:e>
                            </m:rad>
                          </m:e>
                        </m:d>
                      </m:num>
                      <m:den>
                        <m:d>
                          <m:dPr>
                            <m:ctrlPr>
                              <a:rPr lang="en-US" b="0" i="1" smtClean="0">
                                <a:latin typeface="Cambria Math" panose="02040503050406030204" pitchFamily="18" charset="0"/>
                              </a:rPr>
                            </m:ctrlPr>
                          </m:dPr>
                          <m:e>
                            <m:r>
                              <a:rPr lang="en-US" b="0" i="1" smtClean="0">
                                <a:latin typeface="Cambria Math"/>
                              </a:rPr>
                              <m:t>2+</m:t>
                            </m:r>
                            <m:rad>
                              <m:radPr>
                                <m:degHide m:val="on"/>
                                <m:ctrlPr>
                                  <a:rPr lang="en-US" b="0" i="1" smtClean="0">
                                    <a:latin typeface="Cambria Math" panose="02040503050406030204" pitchFamily="18" charset="0"/>
                                  </a:rPr>
                                </m:ctrlPr>
                              </m:radPr>
                              <m:deg/>
                              <m:e>
                                <m:r>
                                  <a:rPr lang="en-US" b="0" i="1" smtClean="0">
                                    <a:latin typeface="Cambria Math"/>
                                  </a:rPr>
                                  <m:t>3</m:t>
                                </m:r>
                              </m:e>
                            </m:rad>
                          </m:e>
                        </m:d>
                        <m:d>
                          <m:dPr>
                            <m:ctrlPr>
                              <a:rPr lang="en-US" b="0" i="1" smtClean="0">
                                <a:latin typeface="Cambria Math" panose="02040503050406030204" pitchFamily="18" charset="0"/>
                              </a:rPr>
                            </m:ctrlPr>
                          </m:dPr>
                          <m:e>
                            <m:r>
                              <a:rPr lang="en-US" b="0" i="1" smtClean="0">
                                <a:latin typeface="Cambria Math"/>
                              </a:rPr>
                              <m:t>2−</m:t>
                            </m:r>
                            <m:rad>
                              <m:radPr>
                                <m:degHide m:val="on"/>
                                <m:ctrlPr>
                                  <a:rPr lang="en-US" b="0" i="1" smtClean="0">
                                    <a:latin typeface="Cambria Math" panose="02040503050406030204" pitchFamily="18" charset="0"/>
                                  </a:rPr>
                                </m:ctrlPr>
                              </m:radPr>
                              <m:deg/>
                              <m:e>
                                <m:r>
                                  <a:rPr lang="en-US" b="0" i="1" smtClean="0">
                                    <a:latin typeface="Cambria Math"/>
                                  </a:rPr>
                                  <m:t>3</m:t>
                                </m:r>
                              </m:e>
                            </m:rad>
                          </m:e>
                        </m:d>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10−5</m:t>
                        </m:r>
                        <m:rad>
                          <m:radPr>
                            <m:degHide m:val="on"/>
                            <m:ctrlPr>
                              <a:rPr lang="en-US" b="0" i="1" smtClean="0">
                                <a:latin typeface="Cambria Math" panose="02040503050406030204" pitchFamily="18" charset="0"/>
                              </a:rPr>
                            </m:ctrlPr>
                          </m:radPr>
                          <m:deg/>
                          <m:e>
                            <m:r>
                              <a:rPr lang="en-US" b="0" i="1" smtClean="0">
                                <a:latin typeface="Cambria Math"/>
                              </a:rPr>
                              <m:t>3</m:t>
                            </m:r>
                          </m:e>
                        </m:rad>
                      </m:num>
                      <m:den>
                        <m:r>
                          <a:rPr lang="en-US" b="0" i="1" smtClean="0">
                            <a:latin typeface="Cambria Math"/>
                          </a:rPr>
                          <m:t>4−3</m:t>
                        </m:r>
                      </m:den>
                    </m:f>
                    <m:r>
                      <a:rPr lang="en-US" b="0" i="1" smtClean="0">
                        <a:latin typeface="Cambria Math"/>
                      </a:rPr>
                      <m:t>=10−5</m:t>
                    </m:r>
                    <m:rad>
                      <m:radPr>
                        <m:degHide m:val="on"/>
                        <m:ctrlPr>
                          <a:rPr lang="en-US" b="0" i="1" smtClean="0">
                            <a:latin typeface="Cambria Math" panose="02040503050406030204" pitchFamily="18" charset="0"/>
                          </a:rPr>
                        </m:ctrlPr>
                      </m:radPr>
                      <m:deg/>
                      <m:e>
                        <m:r>
                          <a:rPr lang="en-US" b="0" i="1" smtClean="0">
                            <a:latin typeface="Cambria Math"/>
                          </a:rPr>
                          <m:t>3</m:t>
                        </m:r>
                      </m:e>
                    </m:rad>
                  </m:oMath>
                </a14:m>
                <a:endParaRPr lang="en-US" dirty="0" smtClean="0"/>
              </a:p>
              <a:p>
                <a:pPr>
                  <a:buFont typeface="Wingdings" pitchFamily="2" charset="2"/>
                  <a:buChar char="à"/>
                </a:pPr>
                <a:endParaRPr lang="en-US" dirty="0"/>
              </a:p>
            </p:txBody>
          </p:sp>
        </mc:Choice>
        <mc:Fallback xmlns="">
          <p:sp>
            <p:nvSpPr>
              <p:cNvPr id="3" name="Notes Placeholder 2"/>
              <p:cNvSpPr>
                <a:spLocks noGrp="1"/>
              </p:cNvSpPr>
              <p:nvPr>
                <p:ph type="body" idx="1"/>
              </p:nvPr>
            </p:nvSpPr>
            <p:spPr/>
            <p:txBody>
              <a:bodyPr>
                <a:normAutofit/>
              </a:bodyPr>
              <a:lstStyle/>
              <a:p>
                <a:pPr>
                  <a:buFont typeface="Wingdings" pitchFamily="2" charset="2"/>
                  <a:buChar char="à"/>
                </a:pPr>
                <a:r>
                  <a:rPr lang="en-US" dirty="0" smtClean="0">
                    <a:sym typeface="Symbol"/>
                  </a:rPr>
                  <a:t></a:t>
                </a:r>
                <a:r>
                  <a:rPr lang="en-US" dirty="0" smtClean="0"/>
                  <a:t>25 / </a:t>
                </a:r>
                <a:r>
                  <a:rPr lang="en-US" dirty="0" smtClean="0">
                    <a:sym typeface="Symbol"/>
                  </a:rPr>
                  <a:t></a:t>
                </a:r>
                <a:r>
                  <a:rPr lang="en-US" dirty="0" smtClean="0"/>
                  <a:t>3 </a:t>
                </a:r>
                <a:r>
                  <a:rPr lang="en-US" dirty="0" smtClean="0">
                    <a:sym typeface="Wingdings"/>
                  </a:rPr>
                  <a:t></a:t>
                </a:r>
                <a:r>
                  <a:rPr lang="en-US" dirty="0" smtClean="0"/>
                  <a:t> 5 / </a:t>
                </a:r>
                <a:r>
                  <a:rPr lang="en-US" dirty="0" smtClean="0">
                    <a:sym typeface="Symbol"/>
                  </a:rPr>
                  <a:t></a:t>
                </a:r>
                <a:r>
                  <a:rPr lang="en-US" dirty="0" smtClean="0"/>
                  <a:t>3 </a:t>
                </a:r>
                <a:r>
                  <a:rPr lang="en-US" dirty="0" smtClean="0">
                    <a:sym typeface="Wingdings"/>
                  </a:rPr>
                  <a:t></a:t>
                </a:r>
                <a:r>
                  <a:rPr lang="en-US" dirty="0" smtClean="0"/>
                  <a:t> 5</a:t>
                </a:r>
                <a:r>
                  <a:rPr lang="en-US" dirty="0" smtClean="0">
                    <a:sym typeface="Symbol"/>
                  </a:rPr>
                  <a:t></a:t>
                </a:r>
                <a:r>
                  <a:rPr lang="en-US" dirty="0" smtClean="0"/>
                  <a:t>3 / (</a:t>
                </a:r>
                <a:r>
                  <a:rPr lang="en-US" dirty="0" smtClean="0">
                    <a:sym typeface="Symbol"/>
                  </a:rPr>
                  <a:t></a:t>
                </a:r>
                <a:r>
                  <a:rPr lang="en-US" dirty="0" smtClean="0"/>
                  <a:t>3 </a:t>
                </a:r>
                <a:r>
                  <a:rPr lang="en-US" dirty="0" smtClean="0">
                    <a:sym typeface="Symbol"/>
                  </a:rPr>
                  <a:t></a:t>
                </a:r>
                <a:r>
                  <a:rPr lang="en-US" dirty="0" smtClean="0"/>
                  <a:t>3) </a:t>
                </a:r>
                <a:r>
                  <a:rPr lang="en-US" dirty="0" smtClean="0">
                    <a:sym typeface="Wingdings"/>
                  </a:rPr>
                  <a:t></a:t>
                </a:r>
                <a:r>
                  <a:rPr lang="en-US" dirty="0" smtClean="0"/>
                  <a:t> 5</a:t>
                </a:r>
                <a:r>
                  <a:rPr lang="en-US" dirty="0" smtClean="0">
                    <a:sym typeface="Symbol"/>
                  </a:rPr>
                  <a:t></a:t>
                </a:r>
                <a:r>
                  <a:rPr lang="en-US" dirty="0" smtClean="0"/>
                  <a:t>3 / 3</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b="0" i="0" smtClean="0">
                    <a:latin typeface="Cambria Math"/>
                  </a:rPr>
                  <a:t>5</a:t>
                </a:r>
                <a:r>
                  <a:rPr lang="en-US" b="0" i="0" smtClean="0">
                    <a:latin typeface="Cambria Math"/>
                  </a:rPr>
                  <a:t>/(</a:t>
                </a:r>
                <a:r>
                  <a:rPr lang="en-US" b="0" i="0" smtClean="0">
                    <a:latin typeface="Cambria Math"/>
                  </a:rPr>
                  <a:t>2+√3</a:t>
                </a:r>
                <a:r>
                  <a:rPr lang="en-US" b="0" i="0" smtClean="0">
                    <a:latin typeface="Cambria Math"/>
                  </a:rPr>
                  <a:t>)</a:t>
                </a:r>
                <a:r>
                  <a:rPr lang="en-US" dirty="0" smtClean="0"/>
                  <a:t> = </a:t>
                </a:r>
                <a:r>
                  <a:rPr lang="en-US" b="0" i="0" smtClean="0">
                    <a:latin typeface="Cambria Math"/>
                  </a:rPr>
                  <a:t>5(2−√3)/(2+√3)(2−√3) =(10−5√3)/(4−3)=10−5√3</a:t>
                </a:r>
                <a:endParaRPr lang="en-US" dirty="0" smtClean="0"/>
              </a:p>
              <a:p>
                <a:pPr>
                  <a:buFont typeface="Wingdings" pitchFamily="2" charset="2"/>
                  <a:buChar char="à"/>
                </a:pPr>
                <a:endParaRPr lang="en-US" dirty="0"/>
              </a:p>
            </p:txBody>
          </p:sp>
        </mc:Fallback>
      </mc:AlternateContent>
      <p:sp>
        <p:nvSpPr>
          <p:cNvPr id="4" name="Slide Number Placeholder 3"/>
          <p:cNvSpPr>
            <a:spLocks noGrp="1"/>
          </p:cNvSpPr>
          <p:nvPr>
            <p:ph type="sldNum" sz="quarter" idx="10"/>
          </p:nvPr>
        </p:nvSpPr>
        <p:spPr/>
        <p:txBody>
          <a:bodyPr/>
          <a:lstStyle/>
          <a:p>
            <a:fld id="{5EB84537-6C9B-4BD2-9C13-1911E259CFA5}"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2" defTabSz="931134">
              <a:defRPr/>
            </a:pPr>
            <a:r>
              <a:rPr lang="en-US" dirty="0" smtClean="0"/>
              <a:t>ANS:  -5x</a:t>
            </a:r>
            <a:r>
              <a:rPr lang="en-US" baseline="30000" dirty="0" smtClean="0"/>
              <a:t>2</a:t>
            </a:r>
            <a:r>
              <a:rPr lang="en-US" dirty="0" smtClean="0"/>
              <a:t> = -12 </a:t>
            </a:r>
            <a:r>
              <a:rPr lang="en-US" dirty="0" smtClean="0">
                <a:sym typeface="Wingdings"/>
              </a:rPr>
              <a:t></a:t>
            </a:r>
            <a:r>
              <a:rPr lang="en-US" dirty="0" smtClean="0"/>
              <a:t> x</a:t>
            </a:r>
            <a:r>
              <a:rPr lang="en-US" baseline="30000" dirty="0" smtClean="0"/>
              <a:t>2</a:t>
            </a:r>
            <a:r>
              <a:rPr lang="en-US" dirty="0" smtClean="0"/>
              <a:t> = 12/5 </a:t>
            </a:r>
            <a:r>
              <a:rPr lang="en-US" dirty="0" smtClean="0">
                <a:sym typeface="Wingdings"/>
              </a:rPr>
              <a:t></a:t>
            </a:r>
            <a:r>
              <a:rPr lang="en-US" dirty="0" smtClean="0"/>
              <a:t> x = </a:t>
            </a:r>
            <a:r>
              <a:rPr lang="en-US" dirty="0" smtClean="0">
                <a:sym typeface="Symbol"/>
              </a:rPr>
              <a:t></a:t>
            </a:r>
            <a:r>
              <a:rPr lang="en-US" dirty="0" smtClean="0"/>
              <a:t>(12/5) </a:t>
            </a:r>
            <a:r>
              <a:rPr lang="en-US" dirty="0" smtClean="0">
                <a:sym typeface="Wingdings"/>
              </a:rPr>
              <a:t></a:t>
            </a:r>
            <a:r>
              <a:rPr lang="en-US" dirty="0" smtClean="0"/>
              <a:t> x = </a:t>
            </a:r>
            <a:r>
              <a:rPr lang="en-US" dirty="0" smtClean="0">
                <a:sym typeface="Symbol"/>
              </a:rPr>
              <a:t></a:t>
            </a:r>
            <a:r>
              <a:rPr lang="en-US" dirty="0" smtClean="0"/>
              <a:t>12/</a:t>
            </a:r>
            <a:r>
              <a:rPr lang="en-US" dirty="0" smtClean="0">
                <a:sym typeface="Symbol"/>
              </a:rPr>
              <a:t></a:t>
            </a:r>
            <a:r>
              <a:rPr lang="en-US" dirty="0" smtClean="0"/>
              <a:t>5 </a:t>
            </a:r>
            <a:r>
              <a:rPr lang="en-US" dirty="0" smtClean="0">
                <a:sym typeface="Wingdings"/>
              </a:rPr>
              <a:t></a:t>
            </a:r>
            <a:r>
              <a:rPr lang="en-US" dirty="0" smtClean="0"/>
              <a:t> x=</a:t>
            </a:r>
            <a:r>
              <a:rPr lang="en-US" dirty="0" smtClean="0">
                <a:sym typeface="Symbol"/>
              </a:rPr>
              <a:t></a:t>
            </a:r>
            <a:r>
              <a:rPr lang="en-US" dirty="0" smtClean="0"/>
              <a:t>2</a:t>
            </a:r>
            <a:r>
              <a:rPr lang="en-US" dirty="0" smtClean="0">
                <a:sym typeface="Symbol"/>
              </a:rPr>
              <a:t></a:t>
            </a:r>
            <a:r>
              <a:rPr lang="en-US" dirty="0" smtClean="0"/>
              <a:t>3 </a:t>
            </a:r>
            <a:r>
              <a:rPr lang="en-US" dirty="0" smtClean="0">
                <a:sym typeface="Symbol"/>
              </a:rPr>
              <a:t></a:t>
            </a:r>
            <a:r>
              <a:rPr lang="en-US" dirty="0" smtClean="0"/>
              <a:t>5 / </a:t>
            </a:r>
            <a:r>
              <a:rPr lang="en-US" dirty="0" smtClean="0">
                <a:sym typeface="Symbol"/>
              </a:rPr>
              <a:t></a:t>
            </a:r>
            <a:r>
              <a:rPr lang="en-US" dirty="0" smtClean="0"/>
              <a:t>5 </a:t>
            </a:r>
            <a:r>
              <a:rPr lang="en-US" dirty="0" smtClean="0">
                <a:sym typeface="Symbol"/>
              </a:rPr>
              <a:t></a:t>
            </a:r>
            <a:r>
              <a:rPr lang="en-US" dirty="0" smtClean="0"/>
              <a:t>5 </a:t>
            </a:r>
            <a:r>
              <a:rPr lang="en-US" dirty="0" smtClean="0">
                <a:sym typeface="Wingdings"/>
              </a:rPr>
              <a:t></a:t>
            </a:r>
            <a:r>
              <a:rPr lang="en-US" dirty="0" smtClean="0"/>
              <a:t> x = </a:t>
            </a:r>
            <a:r>
              <a:rPr lang="en-US" dirty="0" smtClean="0">
                <a:sym typeface="Symbol"/>
              </a:rPr>
              <a:t></a:t>
            </a:r>
            <a:r>
              <a:rPr lang="en-US" dirty="0" smtClean="0"/>
              <a:t>2</a:t>
            </a:r>
            <a:r>
              <a:rPr lang="en-US" dirty="0" smtClean="0">
                <a:sym typeface="Symbol"/>
              </a:rPr>
              <a:t></a:t>
            </a:r>
            <a:r>
              <a:rPr lang="en-US" dirty="0" smtClean="0"/>
              <a:t>15 / 5</a:t>
            </a:r>
          </a:p>
          <a:p>
            <a:pPr marL="0" lvl="2" defTabSz="931134">
              <a:defRPr/>
            </a:pPr>
            <a:r>
              <a:rPr lang="en-US" dirty="0" smtClean="0"/>
              <a:t>ANS:  (x – 2)</a:t>
            </a:r>
            <a:r>
              <a:rPr lang="en-US" baseline="30000" dirty="0" smtClean="0"/>
              <a:t>2</a:t>
            </a:r>
            <a:r>
              <a:rPr lang="en-US" dirty="0" smtClean="0"/>
              <a:t> = 7 </a:t>
            </a:r>
            <a:r>
              <a:rPr lang="en-US" dirty="0" smtClean="0">
                <a:sym typeface="Wingdings"/>
              </a:rPr>
              <a:t></a:t>
            </a:r>
            <a:r>
              <a:rPr lang="en-US" dirty="0" smtClean="0"/>
              <a:t> x – 2 = </a:t>
            </a:r>
            <a:r>
              <a:rPr lang="en-US" dirty="0" smtClean="0">
                <a:sym typeface="Symbol"/>
              </a:rPr>
              <a:t></a:t>
            </a:r>
            <a:r>
              <a:rPr lang="en-US" dirty="0" smtClean="0"/>
              <a:t>7 </a:t>
            </a:r>
            <a:r>
              <a:rPr lang="en-US" dirty="0" smtClean="0">
                <a:sym typeface="Wingdings"/>
              </a:rPr>
              <a:t></a:t>
            </a:r>
            <a:r>
              <a:rPr lang="en-US" dirty="0" smtClean="0"/>
              <a:t> x = 2 </a:t>
            </a:r>
            <a:r>
              <a:rPr lang="en-US" dirty="0" smtClean="0">
                <a:sym typeface="Symbol"/>
              </a:rPr>
              <a:t></a:t>
            </a:r>
            <a:r>
              <a:rPr lang="en-US" dirty="0" smtClean="0"/>
              <a:t> </a:t>
            </a:r>
            <a:r>
              <a:rPr lang="en-US" dirty="0" smtClean="0">
                <a:sym typeface="Symbol"/>
              </a:rPr>
              <a:t></a:t>
            </a:r>
            <a:r>
              <a:rPr lang="en-US" dirty="0" smtClean="0"/>
              <a:t>7</a:t>
            </a:r>
          </a:p>
          <a:p>
            <a:pPr marL="0" lvl="2" defTabSz="93113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44</a:t>
            </a:fld>
            <a:endParaRPr lang="en-US"/>
          </a:p>
        </p:txBody>
      </p:sp>
    </p:spTree>
    <p:extLst>
      <p:ext uri="{BB962C8B-B14F-4D97-AF65-F5344CB8AC3E}">
        <p14:creationId xmlns:p14="http://schemas.microsoft.com/office/powerpoint/2010/main" val="2530711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buFont typeface="Wingdings"/>
              <a:buChar char="à"/>
              <a:defRPr/>
            </a:pPr>
            <a:r>
              <a:rPr lang="en-US" dirty="0" smtClean="0"/>
              <a:t>3</a:t>
            </a:r>
            <a:r>
              <a:rPr lang="en-US" i="1" dirty="0" smtClean="0"/>
              <a:t>i</a:t>
            </a:r>
          </a:p>
          <a:p>
            <a:pPr marL="0" lvl="1" defTabSz="931134">
              <a:buFont typeface="Wingdings"/>
              <a:buChar char="à"/>
              <a:defRPr/>
            </a:pPr>
            <a:r>
              <a:rPr lang="en-US" dirty="0" smtClean="0"/>
              <a:t> </a:t>
            </a:r>
            <a:r>
              <a:rPr lang="en-US" i="1" dirty="0" smtClean="0"/>
              <a:t>i</a:t>
            </a:r>
            <a:r>
              <a:rPr lang="en-US" dirty="0" smtClean="0">
                <a:sym typeface="Symbol"/>
              </a:rPr>
              <a:t></a:t>
            </a:r>
            <a:r>
              <a:rPr lang="en-US" dirty="0" smtClean="0"/>
              <a:t>4</a:t>
            </a:r>
            <a:r>
              <a:rPr lang="en-US" dirty="0" smtClean="0">
                <a:sym typeface="Symbol"/>
              </a:rPr>
              <a:t></a:t>
            </a:r>
            <a:r>
              <a:rPr lang="en-US" dirty="0" smtClean="0"/>
              <a:t>3 </a:t>
            </a:r>
            <a:r>
              <a:rPr lang="en-US" dirty="0" smtClean="0">
                <a:sym typeface="Wingdings"/>
              </a:rPr>
              <a:t></a:t>
            </a:r>
            <a:r>
              <a:rPr lang="en-US" dirty="0" smtClean="0"/>
              <a:t> 2</a:t>
            </a:r>
            <a:r>
              <a:rPr lang="en-US" i="1" dirty="0" smtClean="0"/>
              <a:t>i</a:t>
            </a:r>
            <a:r>
              <a:rPr lang="en-US" dirty="0" smtClean="0">
                <a:sym typeface="Symbol"/>
              </a:rPr>
              <a:t></a:t>
            </a:r>
            <a:r>
              <a:rPr lang="en-US" dirty="0" smtClean="0"/>
              <a:t>3</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2 + 5i</a:t>
            </a:r>
          </a:p>
          <a:p>
            <a:r>
              <a:rPr lang="en-US" dirty="0" smtClean="0"/>
              <a:t>-1 + 4i</a:t>
            </a:r>
          </a:p>
          <a:p>
            <a:r>
              <a:rPr lang="en-US" dirty="0" smtClean="0"/>
              <a:t>-1</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-3i – i</a:t>
            </a:r>
            <a:r>
              <a:rPr lang="en-US" baseline="30000" dirty="0" smtClean="0"/>
              <a:t>2</a:t>
            </a:r>
            <a:r>
              <a:rPr lang="en-US" dirty="0" smtClean="0"/>
              <a:t> = 1 – 3i</a:t>
            </a:r>
          </a:p>
          <a:p>
            <a:r>
              <a:rPr lang="en-US" dirty="0" smtClean="0"/>
              <a:t>-12 – 4i – 18i – 6i</a:t>
            </a:r>
            <a:r>
              <a:rPr lang="en-US" baseline="30000" dirty="0" smtClean="0"/>
              <a:t>2</a:t>
            </a:r>
            <a:r>
              <a:rPr lang="en-US" dirty="0" smtClean="0"/>
              <a:t> = -6 – 22i</a:t>
            </a:r>
          </a:p>
          <a:p>
            <a:pPr marL="0" lvl="1" defTabSz="931134">
              <a:defRPr/>
            </a:pPr>
            <a:r>
              <a:rPr lang="en-US" dirty="0" smtClean="0"/>
              <a:t>1 – 2i + 2i – 4i</a:t>
            </a:r>
            <a:r>
              <a:rPr lang="en-US" baseline="30000" dirty="0" smtClean="0"/>
              <a:t>2</a:t>
            </a:r>
            <a:r>
              <a:rPr lang="en-US" dirty="0" smtClean="0"/>
              <a:t> = 5</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(-5-9i)/2</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sym typeface="Symbol"/>
              </a:rPr>
              <a:t></a:t>
            </a:r>
            <a:r>
              <a:rPr lang="en-US" dirty="0" smtClean="0"/>
              <a:t>(2</a:t>
            </a:r>
            <a:r>
              <a:rPr lang="en-US" baseline="30000" dirty="0" smtClean="0"/>
              <a:t>2</a:t>
            </a:r>
            <a:r>
              <a:rPr lang="en-US" dirty="0" smtClean="0"/>
              <a:t> + (-4)</a:t>
            </a:r>
            <a:r>
              <a:rPr lang="en-US" baseline="30000" dirty="0" smtClean="0"/>
              <a:t>2</a:t>
            </a:r>
            <a:r>
              <a:rPr lang="en-US" dirty="0" smtClean="0"/>
              <a:t>) = </a:t>
            </a:r>
            <a:r>
              <a:rPr lang="en-US" dirty="0" smtClean="0">
                <a:sym typeface="Symbol"/>
              </a:rPr>
              <a:t></a:t>
            </a:r>
            <a:r>
              <a:rPr lang="en-US" dirty="0" smtClean="0"/>
              <a:t>(4 + 16) = </a:t>
            </a:r>
            <a:r>
              <a:rPr lang="en-US" dirty="0" smtClean="0">
                <a:sym typeface="Symbol"/>
              </a:rPr>
              <a:t></a:t>
            </a:r>
            <a:r>
              <a:rPr lang="en-US" dirty="0" smtClean="0"/>
              <a:t>20 = 2</a:t>
            </a:r>
            <a:r>
              <a:rPr lang="en-US" dirty="0" smtClean="0">
                <a:sym typeface="Symbol"/>
              </a:rPr>
              <a:t></a:t>
            </a:r>
            <a:r>
              <a:rPr lang="en-US" dirty="0" smtClean="0"/>
              <a:t>5</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We’ll find out about z later</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smtClean="0"/>
              <a:t>Black is part of the set</a:t>
            </a:r>
          </a:p>
          <a:p>
            <a:r>
              <a:rPr lang="en-US" dirty="0" smtClean="0"/>
              <a:t>Color</a:t>
            </a:r>
            <a:r>
              <a:rPr lang="en-US" baseline="0" dirty="0" smtClean="0"/>
              <a:t> indicates how many iterations were required before z became larger than </a:t>
            </a:r>
            <a:r>
              <a:rPr lang="en-US" baseline="0" dirty="0" smtClean="0">
                <a:latin typeface="Calibri"/>
              </a:rPr>
              <a:t>√</a:t>
            </a:r>
            <a:r>
              <a:rPr lang="en-US" baseline="0" dirty="0" smtClean="0"/>
              <a:t>5</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r>
              <a:rPr lang="en-US" dirty="0" smtClean="0"/>
              <a:t>x</a:t>
            </a:r>
            <a:r>
              <a:rPr lang="en-US" baseline="30000" dirty="0" smtClean="0"/>
              <a:t>2</a:t>
            </a:r>
            <a:r>
              <a:rPr lang="en-US" dirty="0" smtClean="0"/>
              <a:t> – 8 = -36</a:t>
            </a:r>
          </a:p>
          <a:p>
            <a:r>
              <a:rPr lang="en-US" dirty="0" smtClean="0"/>
              <a:t>x</a:t>
            </a:r>
            <a:r>
              <a:rPr lang="en-US" baseline="30000" dirty="0" smtClean="0"/>
              <a:t>2</a:t>
            </a:r>
            <a:r>
              <a:rPr lang="en-US" baseline="0" dirty="0" smtClean="0"/>
              <a:t> = -28</a:t>
            </a:r>
          </a:p>
          <a:p>
            <a:r>
              <a:rPr lang="en-US" baseline="0" dirty="0" smtClean="0"/>
              <a:t>x = ±</a:t>
            </a:r>
            <a:r>
              <a:rPr lang="en-US" baseline="0" dirty="0" smtClean="0">
                <a:latin typeface="Calibri"/>
              </a:rPr>
              <a:t>√-28 = </a:t>
            </a:r>
            <a:r>
              <a:rPr lang="en-US" baseline="0" dirty="0" smtClean="0"/>
              <a:t>±</a:t>
            </a:r>
            <a:r>
              <a:rPr lang="en-US" baseline="0" dirty="0" smtClean="0">
                <a:latin typeface="Calibri"/>
              </a:rPr>
              <a:t>i√28 = </a:t>
            </a:r>
            <a:r>
              <a:rPr lang="en-US" baseline="0" dirty="0" smtClean="0"/>
              <a:t>±</a:t>
            </a:r>
            <a:r>
              <a:rPr lang="en-US" baseline="0" dirty="0" smtClean="0">
                <a:latin typeface="Calibri"/>
              </a:rPr>
              <a:t>i</a:t>
            </a:r>
            <a:r>
              <a:rPr lang="en-US" baseline="0" dirty="0" smtClean="0">
                <a:latin typeface="+mn-lt"/>
              </a:rPr>
              <a:t>√4√7 = </a:t>
            </a:r>
            <a:r>
              <a:rPr lang="en-US" baseline="0" dirty="0" smtClean="0"/>
              <a:t>±2i</a:t>
            </a:r>
            <a:r>
              <a:rPr lang="en-US" baseline="0" dirty="0" smtClean="0">
                <a:latin typeface="+mn-lt"/>
              </a:rPr>
              <a:t>√7 </a:t>
            </a:r>
            <a:endParaRPr lang="en-US" dirty="0"/>
          </a:p>
        </p:txBody>
      </p:sp>
      <p:sp>
        <p:nvSpPr>
          <p:cNvPr id="4" name="Slide Number Placeholder 3"/>
          <p:cNvSpPr>
            <a:spLocks noGrp="1"/>
          </p:cNvSpPr>
          <p:nvPr>
            <p:ph type="sldNum" sz="quarter" idx="10"/>
          </p:nvPr>
        </p:nvSpPr>
        <p:spPr/>
        <p:txBody>
          <a:bodyPr/>
          <a:lstStyle/>
          <a:p>
            <a:fld id="{0F1F23B6-5C5C-433A-A703-1D846F840A52}" type="slidenum">
              <a:rPr lang="en-US" smtClean="0"/>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84</a:t>
            </a:fld>
            <a:endParaRPr lang="en-US"/>
          </a:p>
        </p:txBody>
      </p:sp>
    </p:spTree>
    <p:extLst>
      <p:ext uri="{BB962C8B-B14F-4D97-AF65-F5344CB8AC3E}">
        <p14:creationId xmlns:p14="http://schemas.microsoft.com/office/powerpoint/2010/main" val="11846490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0"/>
            <a:r>
              <a:rPr lang="en-US" dirty="0" smtClean="0"/>
              <a:t>=(x + 3)(x + 3) </a:t>
            </a:r>
          </a:p>
          <a:p>
            <a:pPr lvl="0"/>
            <a:r>
              <a:rPr lang="en-US" dirty="0" smtClean="0"/>
              <a:t>= x</a:t>
            </a:r>
            <a:r>
              <a:rPr lang="en-US" baseline="30000" dirty="0" smtClean="0"/>
              <a:t>2</a:t>
            </a:r>
            <a:r>
              <a:rPr lang="en-US" dirty="0" smtClean="0"/>
              <a:t> + 2(3x) + 32 </a:t>
            </a:r>
          </a:p>
          <a:p>
            <a:pPr lvl="0"/>
            <a:r>
              <a:rPr lang="en-US" dirty="0" smtClean="0"/>
              <a:t>= x</a:t>
            </a:r>
            <a:r>
              <a:rPr lang="en-US" baseline="30000" dirty="0" smtClean="0"/>
              <a:t>2</a:t>
            </a:r>
            <a:r>
              <a:rPr lang="en-US" dirty="0" smtClean="0"/>
              <a:t> + 6x + 9</a:t>
            </a:r>
          </a:p>
        </p:txBody>
      </p:sp>
      <p:sp>
        <p:nvSpPr>
          <p:cNvPr id="4" name="Slide Number Placeholder 3"/>
          <p:cNvSpPr>
            <a:spLocks noGrp="1"/>
          </p:cNvSpPr>
          <p:nvPr>
            <p:ph type="sldNum" sz="quarter" idx="10"/>
          </p:nvPr>
        </p:nvSpPr>
        <p:spPr/>
        <p:txBody>
          <a:bodyPr/>
          <a:lstStyle/>
          <a:p>
            <a:fld id="{5EB84537-6C9B-4BD2-9C13-1911E259CFA5}" type="slidenum">
              <a:rPr lang="en-US" smtClean="0"/>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defTabSz="931134">
              <a:defRPr/>
            </a:pPr>
            <a:r>
              <a:rPr lang="en-US" dirty="0" smtClean="0"/>
              <a:t>you have to add (8/2)</a:t>
            </a:r>
            <a:r>
              <a:rPr lang="en-US" baseline="30000" dirty="0" smtClean="0"/>
              <a:t>2</a:t>
            </a:r>
            <a:r>
              <a:rPr lang="en-US" dirty="0" smtClean="0"/>
              <a:t> = 42 = 16 to get a perfect square or (x + 4)</a:t>
            </a:r>
            <a:r>
              <a:rPr lang="en-US" baseline="30000" dirty="0" smtClean="0"/>
              <a:t>2</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1"/>
            <a:r>
              <a:rPr lang="en-US" dirty="0" smtClean="0"/>
              <a:t>ANS: 2x</a:t>
            </a:r>
            <a:r>
              <a:rPr lang="en-US" baseline="30000" dirty="0" smtClean="0"/>
              <a:t>2</a:t>
            </a:r>
            <a:r>
              <a:rPr lang="en-US" dirty="0" smtClean="0"/>
              <a:t> – 11x = -12</a:t>
            </a:r>
          </a:p>
          <a:p>
            <a:pPr lvl="2"/>
            <a:r>
              <a:rPr lang="en-US" dirty="0" smtClean="0"/>
              <a:t>x</a:t>
            </a:r>
            <a:r>
              <a:rPr lang="en-US" baseline="30000" dirty="0" smtClean="0"/>
              <a:t>2</a:t>
            </a:r>
            <a:r>
              <a:rPr lang="en-US" dirty="0" smtClean="0"/>
              <a:t> – 11/2 x = -6</a:t>
            </a:r>
          </a:p>
          <a:p>
            <a:pPr lvl="2"/>
            <a:r>
              <a:rPr lang="en-US" dirty="0" smtClean="0"/>
              <a:t>x</a:t>
            </a:r>
            <a:r>
              <a:rPr lang="en-US" baseline="30000" dirty="0" smtClean="0"/>
              <a:t>2</a:t>
            </a:r>
            <a:r>
              <a:rPr lang="en-US" dirty="0" smtClean="0"/>
              <a:t> – 11/2 x + (-11/2/2)</a:t>
            </a:r>
            <a:r>
              <a:rPr lang="en-US" baseline="30000" dirty="0" smtClean="0"/>
              <a:t>2</a:t>
            </a:r>
            <a:r>
              <a:rPr lang="en-US" dirty="0" smtClean="0"/>
              <a:t> = -6 + (-11/2/2)</a:t>
            </a:r>
            <a:r>
              <a:rPr lang="en-US" baseline="30000" dirty="0" smtClean="0"/>
              <a:t>2</a:t>
            </a:r>
            <a:r>
              <a:rPr lang="en-US" dirty="0" smtClean="0"/>
              <a:t> </a:t>
            </a:r>
            <a:r>
              <a:rPr lang="en-US" dirty="0" smtClean="0">
                <a:sym typeface="Wingdings"/>
              </a:rPr>
              <a:t></a:t>
            </a:r>
            <a:r>
              <a:rPr lang="en-US" dirty="0" smtClean="0"/>
              <a:t> (-11/2/2)</a:t>
            </a:r>
            <a:r>
              <a:rPr lang="en-US" baseline="30000" dirty="0" smtClean="0"/>
              <a:t>2</a:t>
            </a:r>
            <a:r>
              <a:rPr lang="en-US" dirty="0" smtClean="0"/>
              <a:t> = (-11/4)</a:t>
            </a:r>
            <a:r>
              <a:rPr lang="en-US" baseline="30000" dirty="0" smtClean="0"/>
              <a:t>2</a:t>
            </a:r>
            <a:r>
              <a:rPr lang="en-US" dirty="0" smtClean="0"/>
              <a:t> =121/16</a:t>
            </a:r>
          </a:p>
          <a:p>
            <a:pPr lvl="2"/>
            <a:r>
              <a:rPr lang="en-US" dirty="0" smtClean="0"/>
              <a:t>(x – 11/4)</a:t>
            </a:r>
            <a:r>
              <a:rPr lang="en-US" baseline="30000" dirty="0" smtClean="0"/>
              <a:t>2</a:t>
            </a:r>
            <a:r>
              <a:rPr lang="en-US" dirty="0" smtClean="0"/>
              <a:t> = 25/16</a:t>
            </a:r>
          </a:p>
          <a:p>
            <a:pPr lvl="2"/>
            <a:r>
              <a:rPr lang="en-US" dirty="0" smtClean="0"/>
              <a:t>x – 11/4 = </a:t>
            </a:r>
            <a:r>
              <a:rPr lang="en-US" dirty="0" smtClean="0">
                <a:sym typeface="Symbol"/>
              </a:rPr>
              <a:t></a:t>
            </a:r>
            <a:r>
              <a:rPr lang="en-US" dirty="0" smtClean="0"/>
              <a:t> 5/ 4</a:t>
            </a:r>
          </a:p>
          <a:p>
            <a:pPr lvl="2"/>
            <a:r>
              <a:rPr lang="en-US" dirty="0" smtClean="0"/>
              <a:t>x = 11/4 </a:t>
            </a:r>
            <a:r>
              <a:rPr lang="en-US" dirty="0" smtClean="0">
                <a:sym typeface="Symbol"/>
              </a:rPr>
              <a:t>5</a:t>
            </a:r>
            <a:r>
              <a:rPr lang="en-US" dirty="0" smtClean="0"/>
              <a:t>/ 4 = (11</a:t>
            </a:r>
            <a:r>
              <a:rPr lang="en-US" dirty="0" smtClean="0">
                <a:sym typeface="Symbol"/>
              </a:rPr>
              <a:t>5</a:t>
            </a:r>
            <a:r>
              <a:rPr lang="en-US" dirty="0" smtClean="0"/>
              <a:t>)/4 = 4, 3/2</a:t>
            </a:r>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0"/>
            <a:r>
              <a:rPr lang="en-US" dirty="0" smtClean="0"/>
              <a:t>4x(2x</a:t>
            </a:r>
            <a:r>
              <a:rPr lang="en-US" baseline="0" dirty="0" smtClean="0"/>
              <a:t> + 3) = 56</a:t>
            </a:r>
          </a:p>
          <a:p>
            <a:pPr lvl="0"/>
            <a:r>
              <a:rPr lang="en-US" baseline="0" dirty="0" smtClean="0"/>
              <a:t>8x</a:t>
            </a:r>
            <a:r>
              <a:rPr lang="en-US" baseline="30000" dirty="0" smtClean="0"/>
              <a:t>2</a:t>
            </a:r>
            <a:r>
              <a:rPr lang="en-US" baseline="0" dirty="0" smtClean="0"/>
              <a:t> + 12x = 56</a:t>
            </a:r>
          </a:p>
          <a:p>
            <a:pPr lvl="0"/>
            <a:r>
              <a:rPr lang="en-US" baseline="0" dirty="0" smtClean="0"/>
              <a:t>x</a:t>
            </a:r>
            <a:r>
              <a:rPr lang="en-US" baseline="30000" dirty="0" smtClean="0"/>
              <a:t>2</a:t>
            </a:r>
            <a:r>
              <a:rPr lang="en-US" baseline="0" dirty="0" smtClean="0"/>
              <a:t> + 3/2 x = 7</a:t>
            </a:r>
          </a:p>
          <a:p>
            <a:pPr lvl="0"/>
            <a:r>
              <a:rPr lang="en-US" baseline="0" dirty="0" smtClean="0"/>
              <a:t>x</a:t>
            </a:r>
            <a:r>
              <a:rPr lang="en-US" baseline="30000" dirty="0" smtClean="0"/>
              <a:t>2</a:t>
            </a:r>
            <a:r>
              <a:rPr lang="en-US" baseline="0" dirty="0" smtClean="0"/>
              <a:t> + 3/2 x + (3/4)</a:t>
            </a:r>
            <a:r>
              <a:rPr lang="en-US" baseline="30000" dirty="0" smtClean="0"/>
              <a:t>2</a:t>
            </a:r>
            <a:r>
              <a:rPr lang="en-US" baseline="0" dirty="0" smtClean="0"/>
              <a:t> = 7 + 9/16</a:t>
            </a:r>
          </a:p>
          <a:p>
            <a:pPr lvl="0"/>
            <a:r>
              <a:rPr lang="en-US" baseline="0" dirty="0" smtClean="0"/>
              <a:t>(x + ¾)</a:t>
            </a:r>
            <a:r>
              <a:rPr lang="en-US" baseline="30000" dirty="0" smtClean="0"/>
              <a:t>2</a:t>
            </a:r>
            <a:r>
              <a:rPr lang="en-US" baseline="0" dirty="0" smtClean="0"/>
              <a:t> = 121/16</a:t>
            </a:r>
          </a:p>
          <a:p>
            <a:pPr lvl="0"/>
            <a:r>
              <a:rPr lang="en-US" baseline="0" dirty="0" smtClean="0"/>
              <a:t>x + ¾ = ±</a:t>
            </a:r>
            <a:r>
              <a:rPr lang="en-US" baseline="0" dirty="0" smtClean="0">
                <a:latin typeface="Calibri"/>
              </a:rPr>
              <a:t>√(121/16)</a:t>
            </a:r>
          </a:p>
          <a:p>
            <a:pPr lvl="0"/>
            <a:r>
              <a:rPr lang="en-US" baseline="0" dirty="0" smtClean="0">
                <a:latin typeface="Calibri"/>
              </a:rPr>
              <a:t>x + ¾ = </a:t>
            </a:r>
            <a:r>
              <a:rPr lang="en-US" baseline="0" dirty="0" smtClean="0"/>
              <a:t>±11/4</a:t>
            </a:r>
          </a:p>
          <a:p>
            <a:pPr lvl="0"/>
            <a:r>
              <a:rPr lang="en-US" baseline="0" dirty="0" smtClean="0"/>
              <a:t>x = -3/4 ± 11/4</a:t>
            </a:r>
          </a:p>
          <a:p>
            <a:pPr lvl="0"/>
            <a:r>
              <a:rPr lang="en-US" baseline="0" dirty="0" smtClean="0"/>
              <a:t>x = 8/4 = </a:t>
            </a:r>
            <a:r>
              <a:rPr lang="en-US" b="1" baseline="0" dirty="0" smtClean="0"/>
              <a:t>2</a:t>
            </a:r>
            <a:r>
              <a:rPr lang="en-US" baseline="0" dirty="0" smtClean="0"/>
              <a:t> and 14/4 = </a:t>
            </a:r>
            <a:r>
              <a:rPr lang="en-US" b="1" baseline="0" dirty="0" smtClean="0"/>
              <a:t>7/2</a:t>
            </a:r>
            <a:endParaRPr lang="en-US" b="1" baseline="30000"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smtClean="0"/>
              <a:t>Vertex at (1, 1) </a:t>
            </a:r>
            <a:r>
              <a:rPr lang="en-US" dirty="0" smtClean="0">
                <a:sym typeface="Wingdings"/>
              </a:rPr>
              <a:t></a:t>
            </a:r>
            <a:r>
              <a:rPr lang="en-US" dirty="0" smtClean="0"/>
              <a:t> other points (-2, -8), (-1, -3), (0, 0), (2, 0), (3, -3)</a:t>
            </a:r>
          </a:p>
          <a:p>
            <a:pPr marL="0" lvl="1" defTabSz="931134">
              <a:defRPr/>
            </a:pPr>
            <a:endParaRPr lang="en-US" dirty="0" smtClean="0"/>
          </a:p>
          <a:p>
            <a:pPr marL="0" lvl="1" defTabSz="931134">
              <a:defRPr/>
            </a:pPr>
            <a:r>
              <a:rPr lang="en-US" dirty="0" smtClean="0"/>
              <a:t>Vertex at (-1.5, -1.5) </a:t>
            </a:r>
            <a:r>
              <a:rPr lang="en-US" dirty="0" smtClean="0">
                <a:sym typeface="Wingdings" pitchFamily="2" charset="2"/>
              </a:rPr>
              <a:t> other points (-3, 3), (-2, -1), (-1,</a:t>
            </a:r>
            <a:r>
              <a:rPr lang="en-US" baseline="0" dirty="0" smtClean="0">
                <a:sym typeface="Wingdings" pitchFamily="2" charset="2"/>
              </a:rPr>
              <a:t> -1), (0, 3), (1, 11)</a:t>
            </a:r>
            <a:endParaRPr lang="en-US" dirty="0" smtClean="0"/>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92</a:t>
            </a:fld>
            <a:endParaRPr lang="en-US"/>
          </a:p>
        </p:txBody>
      </p:sp>
    </p:spTree>
    <p:extLst>
      <p:ext uri="{BB962C8B-B14F-4D97-AF65-F5344CB8AC3E}">
        <p14:creationId xmlns:p14="http://schemas.microsoft.com/office/powerpoint/2010/main" val="26316316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0"/>
            <a:r>
              <a:rPr lang="en-US" dirty="0" smtClean="0"/>
              <a:t>2x</a:t>
            </a:r>
            <a:r>
              <a:rPr lang="en-US" baseline="30000" dirty="0" smtClean="0"/>
              <a:t>2</a:t>
            </a:r>
            <a:r>
              <a:rPr lang="en-US" dirty="0" smtClean="0"/>
              <a:t> + 6x – 4 = 0						ax</a:t>
            </a:r>
            <a:r>
              <a:rPr lang="en-US" baseline="30000" dirty="0" smtClean="0"/>
              <a:t>2</a:t>
            </a:r>
            <a:r>
              <a:rPr lang="en-US" dirty="0" smtClean="0"/>
              <a:t> + </a:t>
            </a:r>
            <a:r>
              <a:rPr lang="en-US" dirty="0" err="1" smtClean="0"/>
              <a:t>bx</a:t>
            </a:r>
            <a:r>
              <a:rPr lang="en-US" dirty="0" smtClean="0"/>
              <a:t> + c = 0</a:t>
            </a:r>
          </a:p>
          <a:p>
            <a:pPr lvl="0"/>
            <a:r>
              <a:rPr lang="en-US" dirty="0" smtClean="0"/>
              <a:t>x</a:t>
            </a:r>
            <a:r>
              <a:rPr lang="en-US" baseline="30000" dirty="0" smtClean="0"/>
              <a:t>2</a:t>
            </a:r>
            <a:r>
              <a:rPr lang="en-US" dirty="0" smtClean="0"/>
              <a:t> + 3x – 2 = 0			Divide by 2 to get a = 1	x</a:t>
            </a:r>
            <a:r>
              <a:rPr lang="en-US" baseline="30000" dirty="0" smtClean="0"/>
              <a:t>2</a:t>
            </a:r>
            <a:r>
              <a:rPr lang="en-US" dirty="0" smtClean="0"/>
              <a:t> + (b/a)x + (c/a) = 0</a:t>
            </a:r>
          </a:p>
          <a:p>
            <a:pPr lvl="0"/>
            <a:r>
              <a:rPr lang="en-US" dirty="0" smtClean="0"/>
              <a:t>x</a:t>
            </a:r>
            <a:r>
              <a:rPr lang="en-US" baseline="30000" dirty="0" smtClean="0"/>
              <a:t>2</a:t>
            </a:r>
            <a:r>
              <a:rPr lang="en-US" dirty="0" smtClean="0"/>
              <a:t> + 3x = 2			Add two to get </a:t>
            </a:r>
            <a:r>
              <a:rPr lang="en-US" dirty="0" err="1" smtClean="0"/>
              <a:t>x’s</a:t>
            </a:r>
            <a:r>
              <a:rPr lang="en-US" dirty="0" smtClean="0"/>
              <a:t> by self	x</a:t>
            </a:r>
            <a:r>
              <a:rPr lang="en-US" baseline="30000" dirty="0" smtClean="0"/>
              <a:t>2</a:t>
            </a:r>
            <a:r>
              <a:rPr lang="en-US" dirty="0" smtClean="0"/>
              <a:t> + (b/a)x = -(c/a)</a:t>
            </a:r>
          </a:p>
          <a:p>
            <a:pPr lvl="0"/>
            <a:r>
              <a:rPr lang="en-US" dirty="0" smtClean="0"/>
              <a:t>x</a:t>
            </a:r>
            <a:r>
              <a:rPr lang="en-US" baseline="30000" dirty="0" smtClean="0"/>
              <a:t>2</a:t>
            </a:r>
            <a:r>
              <a:rPr lang="en-US" dirty="0" smtClean="0"/>
              <a:t> + 3x + (3/2)</a:t>
            </a:r>
            <a:r>
              <a:rPr lang="en-US" baseline="30000" dirty="0" smtClean="0"/>
              <a:t>2</a:t>
            </a:r>
            <a:r>
              <a:rPr lang="en-US" dirty="0" smtClean="0"/>
              <a:t> = 2 + (3/2)</a:t>
            </a:r>
            <a:r>
              <a:rPr lang="en-US" baseline="30000" dirty="0" smtClean="0"/>
              <a:t>2</a:t>
            </a:r>
            <a:r>
              <a:rPr lang="en-US" dirty="0" smtClean="0"/>
              <a:t>	Add the square of half of middle to get perfect square					x</a:t>
            </a:r>
            <a:r>
              <a:rPr lang="en-US" baseline="30000" dirty="0" smtClean="0"/>
              <a:t>2</a:t>
            </a:r>
            <a:r>
              <a:rPr lang="en-US" dirty="0" smtClean="0"/>
              <a:t> + (b/a)x + (b/2a)</a:t>
            </a:r>
            <a:r>
              <a:rPr lang="en-US" baseline="30000" dirty="0" smtClean="0"/>
              <a:t>2</a:t>
            </a:r>
            <a:r>
              <a:rPr lang="en-US" dirty="0" smtClean="0"/>
              <a:t> = -(c/a) + (b/2a)</a:t>
            </a:r>
            <a:r>
              <a:rPr lang="en-US" baseline="30000" dirty="0" smtClean="0"/>
              <a:t>2</a:t>
            </a:r>
            <a:endParaRPr lang="en-US" dirty="0" smtClean="0"/>
          </a:p>
          <a:p>
            <a:pPr lvl="0"/>
            <a:r>
              <a:rPr lang="en-US" dirty="0" smtClean="0"/>
              <a:t>(x + 3/2)</a:t>
            </a:r>
            <a:r>
              <a:rPr lang="en-US" baseline="30000" dirty="0" smtClean="0"/>
              <a:t>2</a:t>
            </a:r>
            <a:r>
              <a:rPr lang="en-US" dirty="0" smtClean="0"/>
              <a:t> = 2 + 9/4		Factor left 		(x + (b/2a))</a:t>
            </a:r>
            <a:r>
              <a:rPr lang="en-US" baseline="30000" dirty="0" smtClean="0"/>
              <a:t>2</a:t>
            </a:r>
            <a:r>
              <a:rPr lang="en-US" dirty="0" smtClean="0"/>
              <a:t> = -c/a + b</a:t>
            </a:r>
            <a:r>
              <a:rPr lang="en-US" baseline="30000" dirty="0" smtClean="0"/>
              <a:t>2</a:t>
            </a:r>
            <a:r>
              <a:rPr lang="en-US" dirty="0" smtClean="0"/>
              <a:t>/4a</a:t>
            </a:r>
            <a:r>
              <a:rPr lang="en-US" baseline="30000" dirty="0" smtClean="0"/>
              <a:t>2</a:t>
            </a:r>
            <a:endParaRPr lang="en-US" dirty="0" smtClean="0"/>
          </a:p>
          <a:p>
            <a:pPr lvl="0"/>
            <a:r>
              <a:rPr lang="en-US" dirty="0" smtClean="0"/>
              <a:t>x + 3/2 = </a:t>
            </a:r>
            <a:r>
              <a:rPr lang="en-US" dirty="0" smtClean="0">
                <a:sym typeface="Symbol"/>
              </a:rPr>
              <a:t></a:t>
            </a:r>
            <a:r>
              <a:rPr lang="en-US" dirty="0" smtClean="0"/>
              <a:t>(17/4)		Square root	x + (b/2a) = </a:t>
            </a:r>
            <a:r>
              <a:rPr lang="en-US" dirty="0" smtClean="0">
                <a:sym typeface="Symbol"/>
              </a:rPr>
              <a:t></a:t>
            </a:r>
            <a:r>
              <a:rPr lang="en-US" dirty="0" smtClean="0"/>
              <a:t>((-4ac+b</a:t>
            </a:r>
            <a:r>
              <a:rPr lang="en-US" baseline="30000" dirty="0" smtClean="0"/>
              <a:t>2</a:t>
            </a:r>
            <a:r>
              <a:rPr lang="en-US" dirty="0" smtClean="0"/>
              <a:t>)/(4a</a:t>
            </a:r>
            <a:r>
              <a:rPr lang="en-US" baseline="30000" dirty="0" smtClean="0"/>
              <a:t>2</a:t>
            </a:r>
            <a:r>
              <a:rPr lang="en-US" dirty="0" smtClean="0"/>
              <a:t>))</a:t>
            </a:r>
          </a:p>
          <a:p>
            <a:pPr lvl="0"/>
            <a:r>
              <a:rPr lang="en-US" dirty="0" smtClean="0"/>
              <a:t>x = -3/2 </a:t>
            </a:r>
            <a:r>
              <a:rPr lang="en-US" dirty="0" smtClean="0">
                <a:sym typeface="Symbol"/>
              </a:rPr>
              <a:t></a:t>
            </a:r>
            <a:r>
              <a:rPr lang="en-US" dirty="0" smtClean="0"/>
              <a:t>(17/4)		Subtract	x = -b/2a </a:t>
            </a:r>
            <a:r>
              <a:rPr lang="en-US" dirty="0" smtClean="0">
                <a:sym typeface="Symbol"/>
              </a:rPr>
              <a:t></a:t>
            </a:r>
            <a:r>
              <a:rPr lang="en-US" dirty="0" smtClean="0"/>
              <a:t>((b</a:t>
            </a:r>
            <a:r>
              <a:rPr lang="en-US" baseline="30000" dirty="0" smtClean="0"/>
              <a:t>2</a:t>
            </a:r>
            <a:r>
              <a:rPr lang="en-US" dirty="0" smtClean="0"/>
              <a:t>-4ac)/(4a</a:t>
            </a:r>
            <a:r>
              <a:rPr lang="en-US" baseline="30000" dirty="0" smtClean="0"/>
              <a:t>2</a:t>
            </a:r>
            <a:r>
              <a:rPr lang="en-US" dirty="0" smtClean="0"/>
              <a:t>))</a:t>
            </a:r>
          </a:p>
          <a:p>
            <a:pPr lvl="0"/>
            <a:r>
              <a:rPr lang="en-US" dirty="0" smtClean="0"/>
              <a:t>x = (-3</a:t>
            </a:r>
            <a:r>
              <a:rPr lang="en-US" dirty="0" smtClean="0">
                <a:sym typeface="Symbol"/>
              </a:rPr>
              <a:t></a:t>
            </a:r>
            <a:r>
              <a:rPr lang="en-US" dirty="0" smtClean="0"/>
              <a:t>17)/2			Simplify		x = (-b</a:t>
            </a:r>
            <a:r>
              <a:rPr lang="en-US" dirty="0" smtClean="0">
                <a:sym typeface="Symbol"/>
              </a:rPr>
              <a:t></a:t>
            </a:r>
            <a:r>
              <a:rPr lang="en-US" dirty="0" smtClean="0"/>
              <a:t>(b</a:t>
            </a:r>
            <a:r>
              <a:rPr lang="en-US" baseline="30000" dirty="0" smtClean="0"/>
              <a:t>2</a:t>
            </a:r>
            <a:r>
              <a:rPr lang="en-US" dirty="0" smtClean="0"/>
              <a:t>-4ac))/2a</a:t>
            </a:r>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lvl="0"/>
            <a:r>
              <a:rPr lang="en-US" dirty="0" smtClean="0"/>
              <a:t>3</a:t>
            </a:r>
            <a:r>
              <a:rPr lang="en-US" baseline="30000" dirty="0" smtClean="0"/>
              <a:t>2</a:t>
            </a:r>
            <a:r>
              <a:rPr lang="en-US" dirty="0" smtClean="0"/>
              <a:t> – 4(5)(-4) = 9 + 80 = 89 </a:t>
            </a:r>
            <a:r>
              <a:rPr lang="en-US" dirty="0" smtClean="0">
                <a:sym typeface="Wingdings"/>
              </a:rPr>
              <a:t></a:t>
            </a:r>
            <a:r>
              <a:rPr lang="en-US" dirty="0" smtClean="0"/>
              <a:t> two distinct real roots</a:t>
            </a:r>
          </a:p>
          <a:p>
            <a:pPr lvl="0"/>
            <a:endParaRPr lang="en-US" dirty="0" smtClean="0"/>
          </a:p>
          <a:p>
            <a:pPr lvl="0"/>
            <a:r>
              <a:rPr lang="en-US" dirty="0" smtClean="0"/>
              <a:t>Put in standard form </a:t>
            </a:r>
            <a:r>
              <a:rPr lang="en-US" dirty="0" smtClean="0">
                <a:sym typeface="Wingdings"/>
              </a:rPr>
              <a:t></a:t>
            </a:r>
            <a:r>
              <a:rPr lang="en-US" dirty="0" smtClean="0"/>
              <a:t> 5x</a:t>
            </a:r>
            <a:r>
              <a:rPr lang="en-US" baseline="30000" dirty="0" smtClean="0"/>
              <a:t>2</a:t>
            </a:r>
            <a:r>
              <a:rPr lang="en-US" dirty="0" smtClean="0"/>
              <a:t> + 3x – 4 = 0</a:t>
            </a:r>
          </a:p>
          <a:p>
            <a:pPr lvl="0"/>
            <a:r>
              <a:rPr lang="en-US" dirty="0" smtClean="0"/>
              <a:t>Quadratic formula </a:t>
            </a:r>
            <a:r>
              <a:rPr lang="en-US" dirty="0" smtClean="0">
                <a:sym typeface="Wingdings"/>
              </a:rPr>
              <a:t></a:t>
            </a:r>
            <a:r>
              <a:rPr lang="en-US" dirty="0" smtClean="0"/>
              <a:t> x = (-3</a:t>
            </a:r>
            <a:r>
              <a:rPr lang="en-US" dirty="0" smtClean="0">
                <a:latin typeface="Calibri"/>
              </a:rPr>
              <a:t>±√(3</a:t>
            </a:r>
            <a:r>
              <a:rPr lang="en-US" baseline="30000" dirty="0" smtClean="0">
                <a:latin typeface="Calibri"/>
              </a:rPr>
              <a:t>2</a:t>
            </a:r>
            <a:r>
              <a:rPr lang="en-US" baseline="0" dirty="0" smtClean="0">
                <a:latin typeface="Calibri"/>
              </a:rPr>
              <a:t>-4(5)(-4)))/(2(5))</a:t>
            </a:r>
            <a:endParaRPr lang="en-US" dirty="0" smtClean="0"/>
          </a:p>
          <a:p>
            <a:r>
              <a:rPr lang="en-US" dirty="0" smtClean="0"/>
              <a:t>Simplify </a:t>
            </a:r>
            <a:r>
              <a:rPr lang="en-US" dirty="0" smtClean="0">
                <a:sym typeface="Wingdings"/>
              </a:rPr>
              <a:t></a:t>
            </a:r>
            <a:r>
              <a:rPr lang="en-US" dirty="0" smtClean="0"/>
              <a:t> (-3</a:t>
            </a:r>
            <a:r>
              <a:rPr lang="en-US" dirty="0" smtClean="0">
                <a:latin typeface="+mn-lt"/>
              </a:rPr>
              <a:t>±√(89</a:t>
            </a:r>
            <a:r>
              <a:rPr lang="en-US" baseline="0" dirty="0" smtClean="0">
                <a:latin typeface="+mn-lt"/>
              </a:rPr>
              <a:t>))/10</a:t>
            </a:r>
            <a:endParaRPr lang="en-US" dirty="0" smtClean="0"/>
          </a:p>
          <a:p>
            <a:endParaRPr lang="en-US" dirty="0"/>
          </a:p>
        </p:txBody>
      </p:sp>
      <p:sp>
        <p:nvSpPr>
          <p:cNvPr id="4" name="Slide Number Placeholder 3"/>
          <p:cNvSpPr>
            <a:spLocks noGrp="1"/>
          </p:cNvSpPr>
          <p:nvPr>
            <p:ph type="sldNum" sz="quarter" idx="10"/>
          </p:nvPr>
        </p:nvSpPr>
        <p:spPr/>
        <p:txBody>
          <a:bodyPr/>
          <a:lstStyle/>
          <a:p>
            <a:fld id="{5EB84537-6C9B-4BD2-9C13-1911E259CFA5}"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baseline="0" smtClean="0">
                          <a:latin typeface="Cambria Math"/>
                        </a:rPr>
                        <m:t>4</m:t>
                      </m:r>
                      <m:sSup>
                        <m:sSupPr>
                          <m:ctrlPr>
                            <a:rPr lang="en-US" b="0" i="1" baseline="0" smtClean="0">
                              <a:latin typeface="Cambria Math" panose="02040503050406030204" pitchFamily="18" charset="0"/>
                            </a:rPr>
                          </m:ctrlPr>
                        </m:sSupPr>
                        <m:e>
                          <m:r>
                            <a:rPr lang="en-US" b="0" i="1" baseline="0" smtClean="0">
                              <a:latin typeface="Cambria Math"/>
                            </a:rPr>
                            <m:t>𝑥</m:t>
                          </m:r>
                        </m:e>
                        <m:sup>
                          <m:r>
                            <a:rPr lang="en-US" b="0" i="1" baseline="0" smtClean="0">
                              <a:latin typeface="Cambria Math"/>
                            </a:rPr>
                            <m:t>2</m:t>
                          </m:r>
                        </m:sup>
                      </m:sSup>
                      <m:r>
                        <a:rPr lang="en-US" b="0" i="1" baseline="0" smtClean="0">
                          <a:latin typeface="Cambria Math"/>
                        </a:rPr>
                        <m:t>−</m:t>
                      </m:r>
                      <m:r>
                        <a:rPr lang="en-US" b="0" i="1" baseline="0" smtClean="0">
                          <a:latin typeface="Cambria Math"/>
                        </a:rPr>
                        <m:t>6</m:t>
                      </m:r>
                      <m:r>
                        <a:rPr lang="en-US" b="0" i="1" baseline="0" smtClean="0">
                          <a:latin typeface="Cambria Math"/>
                        </a:rPr>
                        <m:t>𝑥</m:t>
                      </m:r>
                      <m:r>
                        <a:rPr lang="en-US" b="0" i="1" baseline="0" smtClean="0">
                          <a:latin typeface="Cambria Math"/>
                        </a:rPr>
                        <m:t>+</m:t>
                      </m:r>
                      <m:r>
                        <a:rPr lang="en-US" b="0" i="1" baseline="0" smtClean="0">
                          <a:latin typeface="Cambria Math"/>
                        </a:rPr>
                        <m:t>3</m:t>
                      </m:r>
                      <m:r>
                        <a:rPr lang="en-US" b="0" i="1" baseline="0" smtClean="0">
                          <a:latin typeface="Cambria Math"/>
                        </a:rPr>
                        <m:t>=</m:t>
                      </m:r>
                      <m:r>
                        <a:rPr lang="en-US" b="0" i="1" baseline="0" smtClean="0">
                          <a:latin typeface="Cambria Math"/>
                        </a:rPr>
                        <m:t>0</m:t>
                      </m:r>
                    </m:oMath>
                  </m:oMathPara>
                </a14:m>
                <a:endParaRPr lang="en-US" b="0" baseline="0" dirty="0" smtClean="0"/>
              </a:p>
              <a:p>
                <a:pPr/>
                <a14:m>
                  <m:oMathPara xmlns:m="http://schemas.openxmlformats.org/officeDocument/2006/math">
                    <m:oMathParaPr>
                      <m:jc m:val="centerGroup"/>
                    </m:oMathParaPr>
                    <m:oMath xmlns:m="http://schemas.openxmlformats.org/officeDocument/2006/math">
                      <m:r>
                        <a:rPr lang="en-US" b="0" i="1" baseline="0" smtClean="0">
                          <a:latin typeface="Cambria Math"/>
                        </a:rPr>
                        <m:t>𝑥</m:t>
                      </m:r>
                      <m:r>
                        <a:rPr lang="en-US" b="0" i="1" baseline="0" smtClean="0">
                          <a:latin typeface="Cambria Math"/>
                        </a:rPr>
                        <m:t>=</m:t>
                      </m:r>
                      <m:f>
                        <m:fPr>
                          <m:ctrlPr>
                            <a:rPr lang="en-US" b="0" i="1" baseline="0" smtClean="0">
                              <a:latin typeface="Cambria Math" panose="02040503050406030204" pitchFamily="18" charset="0"/>
                            </a:rPr>
                          </m:ctrlPr>
                        </m:fPr>
                        <m:num>
                          <m:r>
                            <a:rPr lang="en-US" b="0" i="1" baseline="0" smtClean="0">
                              <a:latin typeface="Cambria Math"/>
                            </a:rPr>
                            <m:t>6</m:t>
                          </m:r>
                          <m:r>
                            <a:rPr lang="en-US" b="0" i="1" baseline="0" smtClean="0">
                              <a:latin typeface="Cambria Math"/>
                            </a:rPr>
                            <m:t>±</m:t>
                          </m:r>
                          <m:rad>
                            <m:radPr>
                              <m:degHide m:val="on"/>
                              <m:ctrlPr>
                                <a:rPr lang="en-US" b="0" i="1" baseline="0" smtClean="0">
                                  <a:latin typeface="Cambria Math" panose="02040503050406030204" pitchFamily="18" charset="0"/>
                                </a:rPr>
                              </m:ctrlPr>
                            </m:radPr>
                            <m:deg/>
                            <m:e>
                              <m:sSup>
                                <m:sSupPr>
                                  <m:ctrlPr>
                                    <a:rPr lang="en-US" b="0" i="1" baseline="0" smtClean="0">
                                      <a:latin typeface="Cambria Math" panose="02040503050406030204" pitchFamily="18" charset="0"/>
                                    </a:rPr>
                                  </m:ctrlPr>
                                </m:sSupPr>
                                <m:e>
                                  <m:d>
                                    <m:dPr>
                                      <m:ctrlPr>
                                        <a:rPr lang="en-US" b="0" i="1" baseline="0" smtClean="0">
                                          <a:latin typeface="Cambria Math" panose="02040503050406030204" pitchFamily="18" charset="0"/>
                                        </a:rPr>
                                      </m:ctrlPr>
                                    </m:dPr>
                                    <m:e>
                                      <m:r>
                                        <a:rPr lang="en-US" b="0" i="1" baseline="0" smtClean="0">
                                          <a:latin typeface="Cambria Math"/>
                                        </a:rPr>
                                        <m:t>−</m:t>
                                      </m:r>
                                      <m:r>
                                        <a:rPr lang="en-US" b="0" i="1" baseline="0" smtClean="0">
                                          <a:latin typeface="Cambria Math"/>
                                        </a:rPr>
                                        <m:t>6</m:t>
                                      </m:r>
                                    </m:e>
                                  </m:d>
                                </m:e>
                                <m:sup>
                                  <m:r>
                                    <a:rPr lang="en-US" b="0" i="1" baseline="0" smtClean="0">
                                      <a:latin typeface="Cambria Math"/>
                                    </a:rPr>
                                    <m:t>2</m:t>
                                  </m:r>
                                </m:sup>
                              </m:sSup>
                              <m:r>
                                <a:rPr lang="en-US" b="0" i="1" baseline="0" smtClean="0">
                                  <a:latin typeface="Cambria Math"/>
                                </a:rPr>
                                <m:t>−</m:t>
                              </m:r>
                              <m:r>
                                <a:rPr lang="en-US" b="0" i="1" baseline="0" smtClean="0">
                                  <a:latin typeface="Cambria Math"/>
                                </a:rPr>
                                <m:t>4</m:t>
                              </m:r>
                              <m:d>
                                <m:dPr>
                                  <m:ctrlPr>
                                    <a:rPr lang="en-US" b="0" i="1" baseline="0" smtClean="0">
                                      <a:latin typeface="Cambria Math" panose="02040503050406030204" pitchFamily="18" charset="0"/>
                                    </a:rPr>
                                  </m:ctrlPr>
                                </m:dPr>
                                <m:e>
                                  <m:r>
                                    <a:rPr lang="en-US" b="0" i="1" baseline="0" smtClean="0">
                                      <a:latin typeface="Cambria Math"/>
                                    </a:rPr>
                                    <m:t>4</m:t>
                                  </m:r>
                                </m:e>
                              </m:d>
                              <m:d>
                                <m:dPr>
                                  <m:ctrlPr>
                                    <a:rPr lang="en-US" b="0" i="1" baseline="0" smtClean="0">
                                      <a:latin typeface="Cambria Math" panose="02040503050406030204" pitchFamily="18" charset="0"/>
                                    </a:rPr>
                                  </m:ctrlPr>
                                </m:dPr>
                                <m:e>
                                  <m:r>
                                    <a:rPr lang="en-US" b="0" i="1" baseline="0" smtClean="0">
                                      <a:latin typeface="Cambria Math"/>
                                    </a:rPr>
                                    <m:t>3</m:t>
                                  </m:r>
                                </m:e>
                              </m:d>
                            </m:e>
                          </m:rad>
                        </m:num>
                        <m:den>
                          <m:r>
                            <a:rPr lang="en-US" b="0" i="1" baseline="0" smtClean="0">
                              <a:latin typeface="Cambria Math"/>
                            </a:rPr>
                            <m:t>2</m:t>
                          </m:r>
                          <m:d>
                            <m:dPr>
                              <m:ctrlPr>
                                <a:rPr lang="en-US" b="0" i="1" baseline="0" smtClean="0">
                                  <a:latin typeface="Cambria Math" panose="02040503050406030204" pitchFamily="18" charset="0"/>
                                </a:rPr>
                              </m:ctrlPr>
                            </m:dPr>
                            <m:e>
                              <m:r>
                                <a:rPr lang="en-US" b="0" i="1" baseline="0" smtClean="0">
                                  <a:latin typeface="Cambria Math"/>
                                </a:rPr>
                                <m:t>4</m:t>
                              </m:r>
                            </m:e>
                          </m:d>
                        </m:den>
                      </m:f>
                    </m:oMath>
                  </m:oMathPara>
                </a14:m>
                <a:endParaRPr lang="en-US" b="0" baseline="0" dirty="0" smtClean="0"/>
              </a:p>
              <a:p>
                <a:pPr/>
                <a14:m>
                  <m:oMathPara xmlns:m="http://schemas.openxmlformats.org/officeDocument/2006/math">
                    <m:oMathParaPr>
                      <m:jc m:val="centerGroup"/>
                    </m:oMathParaPr>
                    <m:oMath xmlns:m="http://schemas.openxmlformats.org/officeDocument/2006/math">
                      <m:r>
                        <a:rPr lang="en-US" b="0" i="1" baseline="0" smtClean="0">
                          <a:latin typeface="Cambria Math"/>
                        </a:rPr>
                        <m:t>𝑥</m:t>
                      </m:r>
                      <m:r>
                        <a:rPr lang="en-US" b="0" i="1" baseline="0" smtClean="0">
                          <a:latin typeface="Cambria Math"/>
                        </a:rPr>
                        <m:t>=</m:t>
                      </m:r>
                      <m:f>
                        <m:fPr>
                          <m:ctrlPr>
                            <a:rPr lang="en-US" b="0" i="1" baseline="0" smtClean="0">
                              <a:latin typeface="Cambria Math" panose="02040503050406030204" pitchFamily="18" charset="0"/>
                            </a:rPr>
                          </m:ctrlPr>
                        </m:fPr>
                        <m:num>
                          <m:r>
                            <a:rPr lang="en-US" b="0" i="1" baseline="0" smtClean="0">
                              <a:latin typeface="Cambria Math"/>
                            </a:rPr>
                            <m:t>6</m:t>
                          </m:r>
                          <m:r>
                            <a:rPr lang="en-US" b="0" i="1" baseline="0" smtClean="0">
                              <a:latin typeface="Cambria Math"/>
                            </a:rPr>
                            <m:t>±</m:t>
                          </m:r>
                          <m:rad>
                            <m:radPr>
                              <m:degHide m:val="on"/>
                              <m:ctrlPr>
                                <a:rPr lang="en-US" b="0" i="1" baseline="0" smtClean="0">
                                  <a:latin typeface="Cambria Math" panose="02040503050406030204" pitchFamily="18" charset="0"/>
                                </a:rPr>
                              </m:ctrlPr>
                            </m:radPr>
                            <m:deg/>
                            <m:e>
                              <m:r>
                                <a:rPr lang="en-US" b="0" i="1" baseline="0" smtClean="0">
                                  <a:latin typeface="Cambria Math"/>
                                </a:rPr>
                                <m:t>36</m:t>
                              </m:r>
                              <m:r>
                                <a:rPr lang="en-US" b="0" i="1" baseline="0" smtClean="0">
                                  <a:latin typeface="Cambria Math"/>
                                </a:rPr>
                                <m:t>−</m:t>
                              </m:r>
                              <m:r>
                                <a:rPr lang="en-US" b="0" i="1" baseline="0" smtClean="0">
                                  <a:latin typeface="Cambria Math"/>
                                </a:rPr>
                                <m:t>48</m:t>
                              </m:r>
                            </m:e>
                          </m:rad>
                        </m:num>
                        <m:den>
                          <m:r>
                            <a:rPr lang="en-US" b="0" i="1" baseline="0" smtClean="0">
                              <a:latin typeface="Cambria Math"/>
                            </a:rPr>
                            <m:t>8</m:t>
                          </m:r>
                        </m:den>
                      </m:f>
                    </m:oMath>
                  </m:oMathPara>
                </a14:m>
                <a:endParaRPr lang="en-US" b="0" baseline="0" dirty="0" smtClean="0"/>
              </a:p>
              <a:p>
                <a:pPr/>
                <a14:m>
                  <m:oMathPara xmlns:m="http://schemas.openxmlformats.org/officeDocument/2006/math">
                    <m:oMathParaPr>
                      <m:jc m:val="centerGroup"/>
                    </m:oMathParaPr>
                    <m:oMath xmlns:m="http://schemas.openxmlformats.org/officeDocument/2006/math">
                      <m:r>
                        <a:rPr lang="en-US" b="0" i="1" baseline="0" smtClean="0">
                          <a:latin typeface="Cambria Math"/>
                        </a:rPr>
                        <m:t>𝑥</m:t>
                      </m:r>
                      <m:r>
                        <a:rPr lang="en-US" b="0" i="1" baseline="0" smtClean="0">
                          <a:latin typeface="Cambria Math"/>
                        </a:rPr>
                        <m:t>=</m:t>
                      </m:r>
                      <m:f>
                        <m:fPr>
                          <m:ctrlPr>
                            <a:rPr lang="en-US" b="0" i="1" baseline="0" smtClean="0">
                              <a:latin typeface="Cambria Math" panose="02040503050406030204" pitchFamily="18" charset="0"/>
                            </a:rPr>
                          </m:ctrlPr>
                        </m:fPr>
                        <m:num>
                          <m:r>
                            <a:rPr lang="en-US" b="0" i="1" baseline="0" smtClean="0">
                              <a:latin typeface="Cambria Math"/>
                            </a:rPr>
                            <m:t>6</m:t>
                          </m:r>
                          <m:r>
                            <a:rPr lang="en-US" b="0" i="1" baseline="0" smtClean="0">
                              <a:latin typeface="Cambria Math"/>
                            </a:rPr>
                            <m:t>±</m:t>
                          </m:r>
                          <m:rad>
                            <m:radPr>
                              <m:degHide m:val="on"/>
                              <m:ctrlPr>
                                <a:rPr lang="en-US" b="0" i="1" baseline="0" smtClean="0">
                                  <a:latin typeface="Cambria Math" panose="02040503050406030204" pitchFamily="18" charset="0"/>
                                </a:rPr>
                              </m:ctrlPr>
                            </m:radPr>
                            <m:deg/>
                            <m:e>
                              <m:r>
                                <a:rPr lang="en-US" b="0" i="1" baseline="0" smtClean="0">
                                  <a:latin typeface="Cambria Math"/>
                                </a:rPr>
                                <m:t>−</m:t>
                              </m:r>
                              <m:r>
                                <a:rPr lang="en-US" b="0" i="1" baseline="0" smtClean="0">
                                  <a:latin typeface="Cambria Math"/>
                                </a:rPr>
                                <m:t>12</m:t>
                              </m:r>
                            </m:e>
                          </m:rad>
                        </m:num>
                        <m:den>
                          <m:r>
                            <a:rPr lang="en-US" b="0" i="1" baseline="0" smtClean="0">
                              <a:latin typeface="Cambria Math"/>
                            </a:rPr>
                            <m:t>8</m:t>
                          </m:r>
                        </m:den>
                      </m:f>
                    </m:oMath>
                  </m:oMathPara>
                </a14:m>
                <a:endParaRPr lang="en-US" b="0" baseline="0" dirty="0" smtClean="0"/>
              </a:p>
              <a:p>
                <a:pPr/>
                <a14:m>
                  <m:oMathPara xmlns:m="http://schemas.openxmlformats.org/officeDocument/2006/math">
                    <m:oMathParaPr>
                      <m:jc m:val="centerGroup"/>
                    </m:oMathParaPr>
                    <m:oMath xmlns:m="http://schemas.openxmlformats.org/officeDocument/2006/math">
                      <m:r>
                        <a:rPr lang="en-US" b="0" i="1" baseline="0" smtClean="0">
                          <a:latin typeface="Cambria Math"/>
                        </a:rPr>
                        <m:t>𝑥</m:t>
                      </m:r>
                      <m:r>
                        <a:rPr lang="en-US" b="0" i="1" baseline="0" smtClean="0">
                          <a:latin typeface="Cambria Math"/>
                        </a:rPr>
                        <m:t>=</m:t>
                      </m:r>
                      <m:f>
                        <m:fPr>
                          <m:ctrlPr>
                            <a:rPr lang="en-US" b="0" i="1" baseline="0" smtClean="0">
                              <a:latin typeface="Cambria Math" panose="02040503050406030204" pitchFamily="18" charset="0"/>
                            </a:rPr>
                          </m:ctrlPr>
                        </m:fPr>
                        <m:num>
                          <m:r>
                            <a:rPr lang="en-US" b="0" i="1" baseline="0" smtClean="0">
                              <a:latin typeface="Cambria Math"/>
                            </a:rPr>
                            <m:t>6</m:t>
                          </m:r>
                          <m:r>
                            <a:rPr lang="en-US" b="0" i="1" baseline="0" smtClean="0">
                              <a:latin typeface="Cambria Math"/>
                            </a:rPr>
                            <m:t>±</m:t>
                          </m:r>
                          <m:r>
                            <a:rPr lang="en-US" b="0" i="1" baseline="0" smtClean="0">
                              <a:latin typeface="Cambria Math"/>
                            </a:rPr>
                            <m:t>2</m:t>
                          </m:r>
                          <m:rad>
                            <m:radPr>
                              <m:degHide m:val="on"/>
                              <m:ctrlPr>
                                <a:rPr lang="en-US" b="0" i="1" baseline="0" smtClean="0">
                                  <a:latin typeface="Cambria Math" panose="02040503050406030204" pitchFamily="18" charset="0"/>
                                </a:rPr>
                              </m:ctrlPr>
                            </m:radPr>
                            <m:deg/>
                            <m:e>
                              <m:r>
                                <a:rPr lang="en-US" b="0" i="1" baseline="0" smtClean="0">
                                  <a:latin typeface="Cambria Math"/>
                                </a:rPr>
                                <m:t>3</m:t>
                              </m:r>
                            </m:e>
                          </m:rad>
                          <m:r>
                            <a:rPr lang="en-US" b="0" i="1" baseline="0" smtClean="0">
                              <a:latin typeface="Cambria Math"/>
                            </a:rPr>
                            <m:t>𝑖</m:t>
                          </m:r>
                        </m:num>
                        <m:den>
                          <m:r>
                            <a:rPr lang="en-US" b="0" i="1" baseline="0" smtClean="0">
                              <a:latin typeface="Cambria Math"/>
                            </a:rPr>
                            <m:t>8</m:t>
                          </m:r>
                        </m:den>
                      </m:f>
                    </m:oMath>
                  </m:oMathPara>
                </a14:m>
                <a:endParaRPr lang="en-US" b="0" baseline="0" dirty="0" smtClean="0"/>
              </a:p>
              <a:p>
                <a:pPr/>
                <a14:m>
                  <m:oMathPara xmlns:m="http://schemas.openxmlformats.org/officeDocument/2006/math">
                    <m:oMathParaPr>
                      <m:jc m:val="centerGroup"/>
                    </m:oMathParaPr>
                    <m:oMath xmlns:m="http://schemas.openxmlformats.org/officeDocument/2006/math">
                      <m:r>
                        <a:rPr lang="en-US" b="0" i="1" baseline="0" smtClean="0">
                          <a:latin typeface="Cambria Math"/>
                        </a:rPr>
                        <m:t>𝑥</m:t>
                      </m:r>
                      <m:r>
                        <a:rPr lang="en-US" b="0" i="1" baseline="0" smtClean="0">
                          <a:latin typeface="Cambria Math"/>
                        </a:rPr>
                        <m:t>=</m:t>
                      </m:r>
                      <m:f>
                        <m:fPr>
                          <m:ctrlPr>
                            <a:rPr lang="en-US" b="0" i="1" baseline="0" smtClean="0">
                              <a:latin typeface="Cambria Math" panose="02040503050406030204" pitchFamily="18" charset="0"/>
                            </a:rPr>
                          </m:ctrlPr>
                        </m:fPr>
                        <m:num>
                          <m:r>
                            <a:rPr lang="en-US" b="0" i="1" baseline="0" smtClean="0">
                              <a:latin typeface="Cambria Math"/>
                            </a:rPr>
                            <m:t>3</m:t>
                          </m:r>
                          <m:r>
                            <a:rPr lang="en-US" b="0" i="1" baseline="0" smtClean="0">
                              <a:latin typeface="Cambria Math"/>
                            </a:rPr>
                            <m:t>±</m:t>
                          </m:r>
                          <m:rad>
                            <m:radPr>
                              <m:degHide m:val="on"/>
                              <m:ctrlPr>
                                <a:rPr lang="en-US" b="0" i="1" baseline="0" smtClean="0">
                                  <a:latin typeface="Cambria Math" panose="02040503050406030204" pitchFamily="18" charset="0"/>
                                </a:rPr>
                              </m:ctrlPr>
                            </m:radPr>
                            <m:deg/>
                            <m:e>
                              <m:r>
                                <a:rPr lang="en-US" b="0" i="1" baseline="0" smtClean="0">
                                  <a:latin typeface="Cambria Math"/>
                                </a:rPr>
                                <m:t>3</m:t>
                              </m:r>
                            </m:e>
                          </m:rad>
                          <m:r>
                            <a:rPr lang="en-US" b="0" i="1" baseline="0" smtClean="0">
                              <a:latin typeface="Cambria Math"/>
                            </a:rPr>
                            <m:t>𝑖</m:t>
                          </m:r>
                        </m:num>
                        <m:den>
                          <m:r>
                            <a:rPr lang="en-US" b="0" i="1" baseline="0" smtClean="0">
                              <a:latin typeface="Cambria Math"/>
                            </a:rPr>
                            <m:t>4</m:t>
                          </m:r>
                        </m:den>
                      </m:f>
                      <m:r>
                        <a:rPr lang="en-US" b="0" i="1" baseline="0" smtClean="0">
                          <a:latin typeface="Cambria Math"/>
                        </a:rPr>
                        <m:t> (</m:t>
                      </m:r>
                      <m:r>
                        <a:rPr lang="en-US" b="0" i="1" baseline="0" smtClean="0">
                          <a:latin typeface="Cambria Math"/>
                        </a:rPr>
                        <m:t>𝑟𝑒𝑑𝑢𝑐𝑒</m:t>
                      </m:r>
                      <m:r>
                        <a:rPr lang="en-US" b="0" i="1" baseline="0" smtClean="0">
                          <a:latin typeface="Cambria Math"/>
                        </a:rPr>
                        <m:t> </m:t>
                      </m:r>
                      <m:r>
                        <a:rPr lang="en-US" b="0" i="1" baseline="0" smtClean="0">
                          <a:latin typeface="Cambria Math"/>
                        </a:rPr>
                        <m:t>𝑡𝑜𝑝</m:t>
                      </m:r>
                      <m:r>
                        <a:rPr lang="en-US" b="0" i="1" baseline="0" smtClean="0">
                          <a:latin typeface="Cambria Math"/>
                        </a:rPr>
                        <m:t> </m:t>
                      </m:r>
                      <m:r>
                        <a:rPr lang="en-US" b="0" i="1" baseline="0" smtClean="0">
                          <a:latin typeface="Cambria Math"/>
                        </a:rPr>
                        <m:t>𝑎𝑛𝑑</m:t>
                      </m:r>
                      <m:r>
                        <a:rPr lang="en-US" b="0" i="1" baseline="0" smtClean="0">
                          <a:latin typeface="Cambria Math"/>
                        </a:rPr>
                        <m:t> </m:t>
                      </m:r>
                      <m:r>
                        <a:rPr lang="en-US" b="0" i="1" baseline="0" smtClean="0">
                          <a:latin typeface="Cambria Math"/>
                        </a:rPr>
                        <m:t>𝑏𝑜𝑡𝑡𝑜𝑚</m:t>
                      </m:r>
                      <m:r>
                        <a:rPr lang="en-US" b="0" i="1" baseline="0" smtClean="0">
                          <a:latin typeface="Cambria Math"/>
                        </a:rPr>
                        <m:t> </m:t>
                      </m:r>
                      <m:r>
                        <a:rPr lang="en-US" b="0" i="1" baseline="0" smtClean="0">
                          <a:latin typeface="Cambria Math"/>
                        </a:rPr>
                        <m:t>𝑏𝑦</m:t>
                      </m:r>
                      <m:r>
                        <a:rPr lang="en-US" b="0" i="1" baseline="0" smtClean="0">
                          <a:latin typeface="Cambria Math"/>
                        </a:rPr>
                        <m:t> </m:t>
                      </m:r>
                      <m:r>
                        <a:rPr lang="en-US" b="0" i="1" baseline="0" smtClean="0">
                          <a:latin typeface="Cambria Math"/>
                        </a:rPr>
                        <m:t>2</m:t>
                      </m:r>
                      <m:r>
                        <a:rPr lang="en-US" b="0" i="1" baseline="0" smtClean="0">
                          <a:latin typeface="Cambria Math"/>
                        </a:rPr>
                        <m:t>)</m:t>
                      </m:r>
                    </m:oMath>
                  </m:oMathPara>
                </a14:m>
                <a:endParaRPr lang="en-US" baseline="0" dirty="0"/>
              </a:p>
            </p:txBody>
          </p:sp>
        </mc:Choice>
        <mc:Fallback xmlns="">
          <p:sp>
            <p:nvSpPr>
              <p:cNvPr id="3" name="Notes Placeholder 2"/>
              <p:cNvSpPr>
                <a:spLocks noGrp="1"/>
              </p:cNvSpPr>
              <p:nvPr>
                <p:ph type="body" idx="1"/>
              </p:nvPr>
            </p:nvSpPr>
            <p:spPr/>
            <p:txBody>
              <a:bodyPr/>
              <a:lstStyle/>
              <a:p>
                <a:r>
                  <a:rPr lang="en-US" b="0" i="0" baseline="0" smtClean="0">
                    <a:latin typeface="Cambria Math"/>
                  </a:rPr>
                  <a:t>4𝑥^2−6𝑥+3=0</a:t>
                </a:r>
                <a:endParaRPr lang="en-US" b="0" baseline="0" dirty="0" smtClean="0"/>
              </a:p>
              <a:p>
                <a:r>
                  <a:rPr lang="en-US" b="0" i="0" baseline="0" smtClean="0">
                    <a:latin typeface="Cambria Math"/>
                  </a:rPr>
                  <a:t>𝑥=(6±√((−6)^2−4(4)(3) ))/2(4) </a:t>
                </a:r>
                <a:endParaRPr lang="en-US" b="0" baseline="0" dirty="0" smtClean="0"/>
              </a:p>
              <a:p>
                <a:r>
                  <a:rPr lang="en-US" b="0" i="0" baseline="0" smtClean="0">
                    <a:latin typeface="Cambria Math"/>
                  </a:rPr>
                  <a:t>𝑥=(6±√(36−48))/8</a:t>
                </a:r>
                <a:endParaRPr lang="en-US" b="0" baseline="0" dirty="0" smtClean="0"/>
              </a:p>
              <a:p>
                <a:r>
                  <a:rPr lang="en-US" b="0" i="0" baseline="0" smtClean="0">
                    <a:latin typeface="Cambria Math"/>
                  </a:rPr>
                  <a:t>𝑥=(6±√(−12))/8</a:t>
                </a:r>
                <a:endParaRPr lang="en-US" b="0" baseline="0" dirty="0" smtClean="0"/>
              </a:p>
              <a:p>
                <a:r>
                  <a:rPr lang="en-US" b="0" i="0" baseline="0" smtClean="0">
                    <a:latin typeface="Cambria Math"/>
                  </a:rPr>
                  <a:t>𝑥=(6±2√3 𝑖)/8</a:t>
                </a:r>
                <a:endParaRPr lang="en-US" b="0" baseline="0" dirty="0" smtClean="0"/>
              </a:p>
              <a:p>
                <a:r>
                  <a:rPr lang="en-US" b="0" i="0" baseline="0" smtClean="0">
                    <a:latin typeface="Cambria Math"/>
                  </a:rPr>
                  <a:t>𝑥=(3±√3 𝑖)/4  (𝑟𝑒𝑑𝑢𝑐𝑒 𝑡𝑜𝑝 𝑎𝑛𝑑 𝑏𝑜𝑡𝑡𝑜𝑚 𝑏𝑦 2)</a:t>
                </a:r>
                <a:endParaRPr lang="en-US" baseline="0" dirty="0"/>
              </a:p>
            </p:txBody>
          </p:sp>
        </mc:Fallback>
      </mc:AlternateContent>
      <p:sp>
        <p:nvSpPr>
          <p:cNvPr id="4" name="Slide Number Placeholder 3"/>
          <p:cNvSpPr>
            <a:spLocks noGrp="1"/>
          </p:cNvSpPr>
          <p:nvPr>
            <p:ph type="sldNum" sz="quarter" idx="10"/>
          </p:nvPr>
        </p:nvSpPr>
        <p:spPr/>
        <p:txBody>
          <a:bodyPr/>
          <a:lstStyle/>
          <a:p>
            <a:fld id="{0F1F23B6-5C5C-433A-A703-1D846F840A52}" type="slidenum">
              <a:rPr lang="en-US" smtClean="0"/>
              <a:pPr/>
              <a:t>97</a:t>
            </a:fld>
            <a:endParaRPr lang="en-US"/>
          </a:p>
        </p:txBody>
      </p:sp>
    </p:spTree>
    <p:extLst>
      <p:ext uri="{BB962C8B-B14F-4D97-AF65-F5344CB8AC3E}">
        <p14:creationId xmlns:p14="http://schemas.microsoft.com/office/powerpoint/2010/main" val="3706627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98</a:t>
            </a:fld>
            <a:endParaRPr lang="en-US"/>
          </a:p>
        </p:txBody>
      </p:sp>
    </p:spTree>
    <p:extLst>
      <p:ext uri="{BB962C8B-B14F-4D97-AF65-F5344CB8AC3E}">
        <p14:creationId xmlns:p14="http://schemas.microsoft.com/office/powerpoint/2010/main" val="10876116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1F23B6-5C5C-433A-A703-1D846F840A52}" type="slidenum">
              <a:rPr lang="en-US" smtClean="0"/>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371600"/>
            <a:ext cx="7772400" cy="1102519"/>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defRPr b="1" cap="small" spc="0" baseline="0">
                <a:ln/>
                <a:solidFill>
                  <a:schemeClr val="accent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00200" y="114300"/>
            <a:ext cx="6400800" cy="131445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a:buNone/>
              <a:defRPr b="1" cap="small"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118D922-B852-43E5-BFDC-2B98F1ACE39B}"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8D922-B852-43E5-BFDC-2B98F1ACE39B}"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8D922-B852-43E5-BFDC-2B98F1ACE39B}"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8D922-B852-43E5-BFDC-2B98F1ACE39B}"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18D922-B852-43E5-BFDC-2B98F1ACE39B}"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18D922-B852-43E5-BFDC-2B98F1ACE39B}"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18D922-B852-43E5-BFDC-2B98F1ACE39B}" type="datetimeFigureOut">
              <a:rPr lang="en-US" smtClean="0"/>
              <a:pPr/>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18D922-B852-43E5-BFDC-2B98F1ACE39B}" type="datetimeFigureOut">
              <a:rPr lang="en-US" smtClean="0"/>
              <a:pPr/>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8D922-B852-43E5-BFDC-2B98F1ACE39B}" type="datetimeFigureOut">
              <a:rPr lang="en-US" smtClean="0"/>
              <a:pPr/>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8D922-B852-43E5-BFDC-2B98F1ACE39B}"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8D922-B852-43E5-BFDC-2B98F1ACE39B}"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799FE-F24E-417F-8C34-274476B76B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18D922-B852-43E5-BFDC-2B98F1ACE39B}" type="datetimeFigureOut">
              <a:rPr lang="en-US" smtClean="0"/>
              <a:pPr/>
              <a:t>11/7/2017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C799FE-F24E-417F-8C34-274476B76BEC}" type="slidenum">
              <a:rPr lang="en-US" smtClean="0"/>
              <a:pPr/>
              <a:t>‹#›</a:t>
            </a:fld>
            <a:endParaRPr lang="en-US"/>
          </a:p>
        </p:txBody>
      </p:sp>
      <p:sp>
        <p:nvSpPr>
          <p:cNvPr id="7" name="Arc 6"/>
          <p:cNvSpPr/>
          <p:nvPr userDrawn="1"/>
        </p:nvSpPr>
        <p:spPr>
          <a:xfrm flipV="1">
            <a:off x="-685800" y="114300"/>
            <a:ext cx="10591800" cy="971550"/>
          </a:xfrm>
          <a:prstGeom prst="arc">
            <a:avLst>
              <a:gd name="adj1" fmla="val 133617"/>
              <a:gd name="adj2" fmla="val 10653738"/>
            </a:avLst>
          </a:prstGeom>
          <a:ln w="76200" cmpd="thickThin">
            <a:solidFill>
              <a:schemeClr val="accent3"/>
            </a:solidFill>
          </a:ln>
          <a:effectLst>
            <a:glow rad="139700">
              <a:schemeClr val="accent1">
                <a:satMod val="175000"/>
                <a:alpha val="40000"/>
              </a:schemeClr>
            </a:glow>
            <a:outerShdw blurRad="76200" dir="13500000" sx="135000" sy="135000" kx="-1200000" algn="bl" rotWithShape="0">
              <a:prstClr val="black">
                <a:alpha val="4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userDrawn="1"/>
        </p:nvSpPr>
        <p:spPr>
          <a:xfrm>
            <a:off x="-533400" y="1028701"/>
            <a:ext cx="9892146" cy="218209"/>
          </a:xfrm>
          <a:custGeom>
            <a:avLst/>
            <a:gdLst>
              <a:gd name="connsiteX0" fmla="*/ 0 w 9892146"/>
              <a:gd name="connsiteY0" fmla="*/ 431800 h 443345"/>
              <a:gd name="connsiteX1" fmla="*/ 1676400 w 9892146"/>
              <a:gd name="connsiteY1" fmla="*/ 71582 h 443345"/>
              <a:gd name="connsiteX2" fmla="*/ 3962400 w 9892146"/>
              <a:gd name="connsiteY2" fmla="*/ 431800 h 443345"/>
              <a:gd name="connsiteX3" fmla="*/ 6428509 w 9892146"/>
              <a:gd name="connsiteY3" fmla="*/ 2309 h 443345"/>
              <a:gd name="connsiteX4" fmla="*/ 8645237 w 9892146"/>
              <a:gd name="connsiteY4" fmla="*/ 417946 h 443345"/>
              <a:gd name="connsiteX5" fmla="*/ 9892146 w 9892146"/>
              <a:gd name="connsiteY5" fmla="*/ 85436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6" h="443345">
                <a:moveTo>
                  <a:pt x="0" y="431800"/>
                </a:moveTo>
                <a:cubicBezTo>
                  <a:pt x="508000" y="251691"/>
                  <a:pt x="1016000" y="71582"/>
                  <a:pt x="1676400" y="71582"/>
                </a:cubicBezTo>
                <a:cubicBezTo>
                  <a:pt x="2336800" y="71582"/>
                  <a:pt x="3170382" y="443345"/>
                  <a:pt x="3962400" y="431800"/>
                </a:cubicBezTo>
                <a:cubicBezTo>
                  <a:pt x="4754418" y="420255"/>
                  <a:pt x="5648036" y="4618"/>
                  <a:pt x="6428509" y="2309"/>
                </a:cubicBezTo>
                <a:cubicBezTo>
                  <a:pt x="7208982" y="0"/>
                  <a:pt x="8067964" y="404092"/>
                  <a:pt x="8645237" y="417946"/>
                </a:cubicBezTo>
                <a:cubicBezTo>
                  <a:pt x="9222510" y="431800"/>
                  <a:pt x="9760528" y="138545"/>
                  <a:pt x="9892146" y="85436"/>
                </a:cubicBezTo>
              </a:path>
            </a:pathLst>
          </a:custGeom>
          <a:ln w="38100"/>
          <a:effectLst>
            <a:glow rad="101600">
              <a:schemeClr val="accent1">
                <a:satMod val="175000"/>
                <a:alpha val="40000"/>
              </a:schemeClr>
            </a:glow>
            <a:outerShdw blurRad="76200" dist="12700" dir="13500000" sx="119000" sy="119000" kx="-800400" algn="bl" rotWithShape="0">
              <a:prstClr val="black">
                <a:alpha val="4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userDrawn="1"/>
        </p:nvSpPr>
        <p:spPr>
          <a:xfrm>
            <a:off x="76200" y="2571750"/>
            <a:ext cx="3276600" cy="2514600"/>
          </a:xfrm>
          <a:prstGeom prst="arc">
            <a:avLst>
              <a:gd name="adj1" fmla="val 5488125"/>
              <a:gd name="adj2" fmla="val 10800000"/>
            </a:avLst>
          </a:prstGeom>
          <a:ln w="38100" cap="rnd">
            <a:gradFill>
              <a:gsLst>
                <a:gs pos="0">
                  <a:srgbClr val="C00000">
                    <a:alpha val="0"/>
                  </a:srgbClr>
                </a:gs>
                <a:gs pos="50000">
                  <a:srgbClr val="C00000"/>
                </a:gs>
                <a:gs pos="100000">
                  <a:srgbClr val="C00000">
                    <a:alpha val="11000"/>
                  </a:srgbClr>
                </a:gs>
              </a:gsLst>
              <a:lin ang="5400000" scaled="0"/>
            </a:gradFill>
          </a:ln>
          <a:effectLst>
            <a:outerShdw blurRad="76200" dist="12700" dir="13500000" sx="65000" sy="65000" kx="-800400" algn="bl" rotWithShape="0">
              <a:prstClr val="black">
                <a:alpha val="42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b="1" kern="1200" cap="small" spc="0" baseline="0">
          <a:ln/>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v"/>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omework%20Quizzes/Chapter%2004/Algebra%202%204.9%20Quiz.pptx"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omework%20Quizzes/Chapter%2004/Algebra%202%204.10%20Quiz.pptx"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omework%20Quizzes/Chapter%2004/Algebra%202%204.1%20Quiz.ppt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rwright@andrews.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omework%20Quizzes/Chapter%2004/Algebra%202%204.2%20Quiz.ppt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omework%20Quizzes/Chapter%2004/Algebra%202%204.3%20Quiz.ppt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omework%20Quizzes/Chapter%2004/Algebra%202%204.4%20Quiz.ppt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omework%20Quizzes/Chapter%2004/Algebra%202%204.5%20Quiz.ppt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omework%20Quizzes/Chapter%2004/Algebra%202%204.6%20Quiz.pptx"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41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omework%20Quizzes/Chapter%2004/Algebra%202%204.7%20Quiz.pptx"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omework%20Quizzes/Chapter%2004/Algebra%202%204.8%20Quiz.pptx"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Quadratic Functions and Factoring</a:t>
            </a:r>
            <a:endParaRPr lang="en-US" dirty="0"/>
          </a:p>
        </p:txBody>
      </p:sp>
      <p:sp>
        <p:nvSpPr>
          <p:cNvPr id="3" name="Subtitle 2"/>
          <p:cNvSpPr>
            <a:spLocks noGrp="1"/>
          </p:cNvSpPr>
          <p:nvPr>
            <p:ph type="subTitle" idx="1"/>
          </p:nvPr>
        </p:nvSpPr>
        <p:spPr/>
        <p:txBody>
          <a:bodyPr>
            <a:normAutofit/>
          </a:bodyPr>
          <a:lstStyle/>
          <a:p>
            <a:r>
              <a:rPr lang="en-US" dirty="0" smtClean="0"/>
              <a:t>Algebra 2</a:t>
            </a:r>
          </a:p>
          <a:p>
            <a:r>
              <a:rPr lang="en-US" dirty="0" smtClean="0"/>
              <a:t>Chapter 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idx="1"/>
          </p:nvPr>
        </p:nvSpPr>
        <p:spPr/>
        <p:txBody>
          <a:bodyPr/>
          <a:lstStyle/>
          <a:p>
            <a:pPr lvl="0"/>
            <a:r>
              <a:rPr lang="en-US" dirty="0" smtClean="0"/>
              <a:t>Graph y = -x</a:t>
            </a:r>
            <a:r>
              <a:rPr lang="en-US" baseline="30000" dirty="0" smtClean="0"/>
              <a:t>2</a:t>
            </a:r>
            <a:r>
              <a:rPr lang="en-US" dirty="0" smtClean="0"/>
              <a:t> + 2x</a:t>
            </a:r>
          </a:p>
          <a:p>
            <a:pPr lvl="0"/>
            <a:endParaRPr lang="en-US" dirty="0"/>
          </a:p>
          <a:p>
            <a:pPr lvl="0"/>
            <a:endParaRPr lang="en-US" dirty="0" smtClean="0"/>
          </a:p>
          <a:p>
            <a:pPr lvl="0"/>
            <a:r>
              <a:rPr lang="en-US" dirty="0" smtClean="0"/>
              <a:t>Graph y = 2x</a:t>
            </a:r>
            <a:r>
              <a:rPr lang="en-US" baseline="30000" dirty="0" smtClean="0"/>
              <a:t>2</a:t>
            </a:r>
            <a:r>
              <a:rPr lang="en-US" dirty="0" smtClean="0"/>
              <a:t> + 6x + 3</a:t>
            </a:r>
          </a:p>
          <a:p>
            <a:pPr lvl="0"/>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276350"/>
            <a:ext cx="3946525" cy="3946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Graph and Solve Quadratic Inequalities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6696" y="1393027"/>
                <a:ext cx="8248708" cy="3636173"/>
              </a:xfrm>
            </p:spPr>
            <p:txBody>
              <a:bodyPr>
                <a:normAutofit/>
              </a:bodyPr>
              <a:lstStyle/>
              <a:p>
                <a:pPr>
                  <a:buNone/>
                </a:pPr>
                <a:r>
                  <a:rPr lang="en-US" dirty="0" smtClean="0"/>
                  <a:t>Graph inequalities</a:t>
                </a:r>
              </a:p>
              <a:p>
                <a:pPr lvl="0"/>
                <a:r>
                  <a:rPr lang="en-US" dirty="0" smtClean="0"/>
                  <a:t>Graph the quadratic as if it were an equation</a:t>
                </a:r>
              </a:p>
              <a:p>
                <a:pPr lvl="1"/>
                <a:r>
                  <a:rPr lang="en-US" dirty="0" smtClean="0"/>
                  <a:t>Find the vertex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𝑏</m:t>
                            </m:r>
                          </m:num>
                          <m:den>
                            <m:r>
                              <a:rPr lang="en-US" b="0" i="1" smtClean="0">
                                <a:latin typeface="Cambria Math"/>
                              </a:rPr>
                              <m:t>2</m:t>
                            </m:r>
                            <m:r>
                              <a:rPr lang="en-US" b="0" i="1" smtClean="0">
                                <a:latin typeface="Cambria Math"/>
                              </a:rPr>
                              <m:t>𝑎</m:t>
                            </m:r>
                          </m:den>
                        </m:f>
                      </m:e>
                    </m:d>
                  </m:oMath>
                </a14:m>
                <a:endParaRPr lang="en-US" dirty="0" smtClean="0"/>
              </a:p>
              <a:p>
                <a:pPr lvl="1"/>
                <a:r>
                  <a:rPr lang="en-US" dirty="0" smtClean="0"/>
                  <a:t>Make a table of values choosing points on both sides of the vertex</a:t>
                </a:r>
              </a:p>
              <a:p>
                <a:pPr lvl="1"/>
                <a:r>
                  <a:rPr lang="en-US" dirty="0" smtClean="0"/>
                  <a:t>Graph the points and connect the dots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6696" y="1857370"/>
                <a:ext cx="8248708" cy="4848230"/>
              </a:xfrm>
              <a:blipFill rotWithShape="1">
                <a:blip r:embed="rId3"/>
                <a:stretch>
                  <a:fillRect l="-1922" t="-163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4.9 Graph and Solve Quadratic Inequalities</a:t>
            </a:r>
          </a:p>
        </p:txBody>
      </p:sp>
      <p:sp>
        <p:nvSpPr>
          <p:cNvPr id="3" name="Content Placeholder 2"/>
          <p:cNvSpPr>
            <a:spLocks noGrp="1"/>
          </p:cNvSpPr>
          <p:nvPr>
            <p:ph idx="1"/>
          </p:nvPr>
        </p:nvSpPr>
        <p:spPr/>
        <p:txBody>
          <a:bodyPr/>
          <a:lstStyle/>
          <a:p>
            <a:pPr lvl="0"/>
            <a:r>
              <a:rPr lang="en-US" dirty="0"/>
              <a:t>Dotted line or solid line</a:t>
            </a:r>
          </a:p>
          <a:p>
            <a:pPr lvl="0"/>
            <a:r>
              <a:rPr lang="en-US" dirty="0" smtClean="0"/>
              <a:t>Shade</a:t>
            </a:r>
          </a:p>
          <a:p>
            <a:pPr lvl="1"/>
            <a:r>
              <a:rPr lang="en-US" dirty="0" smtClean="0"/>
              <a:t>Pick </a:t>
            </a:r>
            <a:r>
              <a:rPr lang="en-US" dirty="0"/>
              <a:t>a test point (not on the line)</a:t>
            </a:r>
          </a:p>
          <a:p>
            <a:pPr lvl="1"/>
            <a:r>
              <a:rPr lang="en-US" dirty="0"/>
              <a:t>Try plugging it in the inequality</a:t>
            </a:r>
          </a:p>
          <a:p>
            <a:pPr lvl="1"/>
            <a:r>
              <a:rPr lang="en-US" dirty="0"/>
              <a:t>If you get a true statement shade that side of the line</a:t>
            </a:r>
          </a:p>
          <a:p>
            <a:pPr lvl="1"/>
            <a:r>
              <a:rPr lang="en-US" dirty="0"/>
              <a:t>If you get a false statement shade the other side of the line.</a:t>
            </a:r>
          </a:p>
          <a:p>
            <a:endParaRPr lang="en-US" dirty="0"/>
          </a:p>
        </p:txBody>
      </p:sp>
    </p:spTree>
    <p:extLst>
      <p:ext uri="{BB962C8B-B14F-4D97-AF65-F5344CB8AC3E}">
        <p14:creationId xmlns:p14="http://schemas.microsoft.com/office/powerpoint/2010/main" val="28698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Graph and Solve Quadratic Inequalities</a:t>
            </a:r>
            <a:endParaRPr lang="en-US" dirty="0"/>
          </a:p>
        </p:txBody>
      </p:sp>
      <p:sp>
        <p:nvSpPr>
          <p:cNvPr id="3" name="Content Placeholder 2"/>
          <p:cNvSpPr>
            <a:spLocks noGrp="1"/>
          </p:cNvSpPr>
          <p:nvPr>
            <p:ph idx="1"/>
          </p:nvPr>
        </p:nvSpPr>
        <p:spPr/>
        <p:txBody>
          <a:bodyPr/>
          <a:lstStyle/>
          <a:p>
            <a:r>
              <a:rPr lang="en-US" dirty="0" smtClean="0"/>
              <a:t>Graph y </a:t>
            </a:r>
            <a:r>
              <a:rPr lang="en-US" dirty="0" smtClean="0">
                <a:sym typeface="Symbol"/>
              </a:rPr>
              <a:t></a:t>
            </a:r>
            <a:r>
              <a:rPr lang="en-US" dirty="0" smtClean="0"/>
              <a:t> x</a:t>
            </a:r>
            <a:r>
              <a:rPr lang="en-US" baseline="30000" dirty="0" smtClean="0"/>
              <a:t>2</a:t>
            </a:r>
            <a:r>
              <a:rPr lang="en-US" dirty="0" smtClean="0"/>
              <a:t> – 10x + 25</a:t>
            </a:r>
          </a:p>
          <a:p>
            <a:endParaRPr lang="en-US" dirty="0"/>
          </a:p>
        </p:txBody>
      </p:sp>
      <p:grpSp>
        <p:nvGrpSpPr>
          <p:cNvPr id="4" name="Group 58"/>
          <p:cNvGrpSpPr/>
          <p:nvPr/>
        </p:nvGrpSpPr>
        <p:grpSpPr>
          <a:xfrm>
            <a:off x="5562600" y="1371600"/>
            <a:ext cx="3048000" cy="3314700"/>
            <a:chOff x="5562600" y="1828800"/>
            <a:chExt cx="3048000" cy="4419600"/>
          </a:xfrm>
        </p:grpSpPr>
        <p:cxnSp>
          <p:nvCxnSpPr>
            <p:cNvPr id="5" name="Straight Connector 4"/>
            <p:cNvCxnSpPr/>
            <p:nvPr/>
          </p:nvCxnSpPr>
          <p:spPr>
            <a:xfrm rot="5400000">
              <a:off x="36576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48768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2672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5720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962400" y="4038600"/>
              <a:ext cx="4419600" cy="0"/>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1816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54864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57912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60960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64008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352800" y="40386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5562600" y="4952999"/>
              <a:ext cx="3048000" cy="0"/>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5562600" y="4343399"/>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5562600" y="4648199"/>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5562600" y="40386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5562600" y="5257799"/>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5562600" y="55626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5562600" y="58674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5562600" y="6172199"/>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5562600" y="3733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5562600" y="34290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562600" y="3124201"/>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5562600" y="2819401"/>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5562600" y="2514601"/>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5562600" y="2209801"/>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5562600" y="1905001"/>
              <a:ext cx="304800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4.9 Graph and Solve Quadratic Inequalities</a:t>
            </a:r>
          </a:p>
        </p:txBody>
      </p:sp>
      <p:sp>
        <p:nvSpPr>
          <p:cNvPr id="4" name="Content Placeholder 3"/>
          <p:cNvSpPr>
            <a:spLocks noGrp="1"/>
          </p:cNvSpPr>
          <p:nvPr>
            <p:ph sz="half" idx="1"/>
          </p:nvPr>
        </p:nvSpPr>
        <p:spPr>
          <a:xfrm>
            <a:off x="457200" y="1339445"/>
            <a:ext cx="4038600" cy="3804055"/>
          </a:xfrm>
        </p:spPr>
        <p:txBody>
          <a:bodyPr>
            <a:normAutofit fontScale="62500" lnSpcReduction="20000"/>
          </a:bodyPr>
          <a:lstStyle/>
          <a:p>
            <a:pPr>
              <a:buNone/>
            </a:pPr>
            <a:r>
              <a:rPr lang="en-US" dirty="0" smtClean="0"/>
              <a:t>Solve inequalities in one variable. </a:t>
            </a:r>
          </a:p>
          <a:p>
            <a:pPr marL="514350" indent="-514350">
              <a:buFont typeface="+mj-lt"/>
              <a:buAutoNum type="arabicPeriod"/>
            </a:pPr>
            <a:r>
              <a:rPr lang="en-US" dirty="0" smtClean="0"/>
              <a:t>Make = 0</a:t>
            </a:r>
          </a:p>
          <a:p>
            <a:pPr marL="514350" lvl="0" indent="-514350">
              <a:buFont typeface="+mj-lt"/>
              <a:buAutoNum type="arabicPeriod"/>
            </a:pPr>
            <a:r>
              <a:rPr lang="en-US" dirty="0" smtClean="0"/>
              <a:t>Factor or use the quadratic formula to find the zeros</a:t>
            </a:r>
          </a:p>
          <a:p>
            <a:pPr marL="514350" lvl="0" indent="-514350">
              <a:buFont typeface="+mj-lt"/>
              <a:buAutoNum type="arabicPeriod"/>
            </a:pPr>
            <a:r>
              <a:rPr lang="en-US" dirty="0" smtClean="0"/>
              <a:t>Graph the zeros on a number line (notice it cuts the line into three parts)</a:t>
            </a:r>
          </a:p>
          <a:p>
            <a:pPr marL="514350" lvl="0" indent="-514350">
              <a:buFont typeface="+mj-lt"/>
              <a:buAutoNum type="arabicPeriod"/>
            </a:pPr>
            <a:r>
              <a:rPr lang="en-US" dirty="0" smtClean="0"/>
              <a:t>Pick a number in each of the three parts as test points </a:t>
            </a:r>
          </a:p>
          <a:p>
            <a:pPr marL="514350" lvl="0" indent="-514350">
              <a:buFont typeface="+mj-lt"/>
              <a:buAutoNum type="arabicPeriod"/>
            </a:pPr>
            <a:r>
              <a:rPr lang="en-US" dirty="0" smtClean="0"/>
              <a:t>Test the points in the original inequality to see true or false  </a:t>
            </a:r>
          </a:p>
          <a:p>
            <a:pPr marL="514350" indent="-514350">
              <a:buFont typeface="+mj-lt"/>
              <a:buAutoNum type="arabicPeriod"/>
            </a:pPr>
            <a:r>
              <a:rPr lang="en-US" dirty="0" smtClean="0"/>
              <a:t>Write inequalities for the regions that were true </a:t>
            </a:r>
            <a:endParaRPr lang="en-US" dirty="0"/>
          </a:p>
        </p:txBody>
      </p:sp>
      <p:sp>
        <p:nvSpPr>
          <p:cNvPr id="5" name="Content Placeholder 4"/>
          <p:cNvSpPr>
            <a:spLocks noGrp="1"/>
          </p:cNvSpPr>
          <p:nvPr>
            <p:ph sz="half" idx="2"/>
          </p:nvPr>
        </p:nvSpPr>
        <p:spPr>
          <a:xfrm>
            <a:off x="4648200" y="1339445"/>
            <a:ext cx="4267200" cy="3804055"/>
          </a:xfrm>
        </p:spPr>
        <p:txBody>
          <a:bodyPr>
            <a:normAutofit fontScale="62500" lnSpcReduction="20000"/>
          </a:bodyPr>
          <a:lstStyle/>
          <a:p>
            <a:pPr>
              <a:buFont typeface="Wingdings" pitchFamily="2" charset="2"/>
              <a:buChar char="q"/>
            </a:pPr>
            <a:r>
              <a:rPr lang="en-US" dirty="0" smtClean="0"/>
              <a:t>p</a:t>
            </a:r>
            <a:r>
              <a:rPr lang="en-US" baseline="30000" dirty="0" smtClean="0"/>
              <a:t>2</a:t>
            </a:r>
            <a:r>
              <a:rPr lang="en-US" dirty="0" smtClean="0"/>
              <a:t> – 4p </a:t>
            </a:r>
            <a:r>
              <a:rPr lang="en-US" dirty="0" smtClean="0">
                <a:sym typeface="Symbol"/>
              </a:rPr>
              <a:t></a:t>
            </a:r>
            <a:r>
              <a:rPr lang="en-US" dirty="0" smtClean="0"/>
              <a:t> 5</a:t>
            </a:r>
          </a:p>
          <a:p>
            <a:pPr>
              <a:buFont typeface="+mj-lt"/>
              <a:buAutoNum type="arabicPeriod"/>
            </a:pPr>
            <a:r>
              <a:rPr lang="en-US" dirty="0" smtClean="0"/>
              <a:t>p</a:t>
            </a:r>
            <a:r>
              <a:rPr lang="en-US" baseline="30000" dirty="0" smtClean="0"/>
              <a:t>2</a:t>
            </a:r>
            <a:r>
              <a:rPr lang="en-US" dirty="0" smtClean="0"/>
              <a:t> – 4p – 5 </a:t>
            </a:r>
            <a:r>
              <a:rPr lang="en-US" dirty="0" smtClean="0">
                <a:sym typeface="Symbol"/>
              </a:rPr>
              <a:t></a:t>
            </a:r>
            <a:r>
              <a:rPr lang="en-US" dirty="0" smtClean="0"/>
              <a:t> 0</a:t>
            </a:r>
          </a:p>
          <a:p>
            <a:pPr>
              <a:buFont typeface="+mj-lt"/>
              <a:buAutoNum type="arabicPeriod"/>
            </a:pPr>
            <a:r>
              <a:rPr lang="en-US" dirty="0" smtClean="0"/>
              <a:t>(p – 5)(p + 1) </a:t>
            </a:r>
            <a:r>
              <a:rPr lang="en-US" dirty="0" smtClean="0">
                <a:sym typeface="Symbol"/>
              </a:rPr>
              <a:t></a:t>
            </a:r>
            <a:r>
              <a:rPr lang="en-US" dirty="0" smtClean="0"/>
              <a:t> 0 </a:t>
            </a:r>
          </a:p>
          <a:p>
            <a:pPr marL="342900" lvl="1" indent="-342900"/>
            <a:r>
              <a:rPr lang="en-US" dirty="0" smtClean="0"/>
              <a:t>Zeros are 5, -1</a:t>
            </a:r>
          </a:p>
          <a:p>
            <a:endParaRPr lang="en-US" dirty="0" smtClean="0"/>
          </a:p>
          <a:p>
            <a:endParaRPr lang="en-US" dirty="0" smtClean="0"/>
          </a:p>
          <a:p>
            <a:pPr>
              <a:buFont typeface="+mj-lt"/>
              <a:buAutoNum type="arabicPeriod" startAt="4"/>
            </a:pPr>
            <a:endParaRPr lang="en-US" dirty="0" smtClean="0"/>
          </a:p>
          <a:p>
            <a:pPr>
              <a:buFont typeface="+mj-lt"/>
              <a:buAutoNum type="arabicPeriod" startAt="4"/>
            </a:pPr>
            <a:r>
              <a:rPr lang="en-US" dirty="0" smtClean="0"/>
              <a:t>test points = -2, 0, 6</a:t>
            </a:r>
          </a:p>
          <a:p>
            <a:pPr marL="342900" lvl="1" indent="-342900"/>
            <a:r>
              <a:rPr lang="en-US" dirty="0" smtClean="0"/>
              <a:t>–2 </a:t>
            </a:r>
            <a:r>
              <a:rPr lang="en-US" dirty="0" smtClean="0">
                <a:sym typeface="Wingdings"/>
              </a:rPr>
              <a:t></a:t>
            </a:r>
            <a:r>
              <a:rPr lang="en-US" dirty="0" smtClean="0"/>
              <a:t> 4 – 4(-2) </a:t>
            </a:r>
            <a:r>
              <a:rPr lang="en-US" dirty="0" smtClean="0">
                <a:sym typeface="Symbol"/>
              </a:rPr>
              <a:t></a:t>
            </a:r>
            <a:r>
              <a:rPr lang="en-US" dirty="0" smtClean="0"/>
              <a:t> 5 </a:t>
            </a:r>
            <a:r>
              <a:rPr lang="en-US" dirty="0" smtClean="0">
                <a:sym typeface="Wingdings"/>
              </a:rPr>
              <a:t></a:t>
            </a:r>
            <a:r>
              <a:rPr lang="en-US" dirty="0" smtClean="0"/>
              <a:t> 12 </a:t>
            </a:r>
            <a:r>
              <a:rPr lang="en-US" dirty="0" smtClean="0">
                <a:sym typeface="Symbol"/>
              </a:rPr>
              <a:t></a:t>
            </a:r>
            <a:r>
              <a:rPr lang="en-US" dirty="0" smtClean="0"/>
              <a:t> 5 false</a:t>
            </a:r>
          </a:p>
          <a:p>
            <a:pPr marL="342900" lvl="1" indent="-342900"/>
            <a:r>
              <a:rPr lang="en-US" dirty="0" smtClean="0"/>
              <a:t>0 </a:t>
            </a:r>
            <a:r>
              <a:rPr lang="en-US" dirty="0" smtClean="0">
                <a:sym typeface="Wingdings"/>
              </a:rPr>
              <a:t></a:t>
            </a:r>
            <a:r>
              <a:rPr lang="en-US" dirty="0" smtClean="0"/>
              <a:t> 0 – 4(0) </a:t>
            </a:r>
            <a:r>
              <a:rPr lang="en-US" dirty="0" smtClean="0">
                <a:sym typeface="Symbol"/>
              </a:rPr>
              <a:t></a:t>
            </a:r>
            <a:r>
              <a:rPr lang="en-US" dirty="0" smtClean="0"/>
              <a:t> 5 </a:t>
            </a:r>
            <a:r>
              <a:rPr lang="en-US" dirty="0" smtClean="0">
                <a:sym typeface="Wingdings"/>
              </a:rPr>
              <a:t></a:t>
            </a:r>
            <a:r>
              <a:rPr lang="en-US" dirty="0" smtClean="0"/>
              <a:t> 0 </a:t>
            </a:r>
            <a:r>
              <a:rPr lang="en-US" dirty="0" smtClean="0">
                <a:sym typeface="Symbol"/>
              </a:rPr>
              <a:t></a:t>
            </a:r>
            <a:r>
              <a:rPr lang="en-US" dirty="0" smtClean="0"/>
              <a:t> 5 true</a:t>
            </a:r>
          </a:p>
          <a:p>
            <a:pPr marL="342900" lvl="1" indent="-342900"/>
            <a:r>
              <a:rPr lang="en-US" dirty="0" smtClean="0"/>
              <a:t>6 </a:t>
            </a:r>
            <a:r>
              <a:rPr lang="en-US" dirty="0" smtClean="0">
                <a:sym typeface="Wingdings"/>
              </a:rPr>
              <a:t></a:t>
            </a:r>
            <a:r>
              <a:rPr lang="en-US" dirty="0" smtClean="0"/>
              <a:t> 36 – 4(6) </a:t>
            </a:r>
            <a:r>
              <a:rPr lang="en-US" dirty="0" smtClean="0">
                <a:sym typeface="Symbol"/>
              </a:rPr>
              <a:t></a:t>
            </a:r>
            <a:r>
              <a:rPr lang="en-US" dirty="0" smtClean="0"/>
              <a:t> 5 </a:t>
            </a:r>
            <a:r>
              <a:rPr lang="en-US" dirty="0" smtClean="0">
                <a:sym typeface="Wingdings"/>
              </a:rPr>
              <a:t></a:t>
            </a:r>
            <a:r>
              <a:rPr lang="en-US" dirty="0" smtClean="0"/>
              <a:t> 12 </a:t>
            </a:r>
            <a:r>
              <a:rPr lang="en-US" dirty="0" smtClean="0">
                <a:sym typeface="Symbol"/>
              </a:rPr>
              <a:t></a:t>
            </a:r>
            <a:r>
              <a:rPr lang="en-US" dirty="0" smtClean="0"/>
              <a:t> 5 false</a:t>
            </a:r>
          </a:p>
          <a:p>
            <a:pPr>
              <a:buFont typeface="+mj-lt"/>
              <a:buAutoNum type="arabicPeriod" startAt="6"/>
            </a:pPr>
            <a:endParaRPr lang="en-US" dirty="0" smtClean="0"/>
          </a:p>
          <a:p>
            <a:pPr>
              <a:buFont typeface="+mj-lt"/>
              <a:buAutoNum type="arabicPeriod" startAt="6"/>
            </a:pPr>
            <a:r>
              <a:rPr lang="en-US" dirty="0" smtClean="0"/>
              <a:t>middle region true so –1 </a:t>
            </a:r>
            <a:r>
              <a:rPr lang="en-US" dirty="0" smtClean="0">
                <a:sym typeface="Symbol"/>
              </a:rPr>
              <a:t></a:t>
            </a:r>
            <a:r>
              <a:rPr lang="en-US" dirty="0" smtClean="0"/>
              <a:t> p </a:t>
            </a:r>
            <a:r>
              <a:rPr lang="en-US" dirty="0" smtClean="0">
                <a:sym typeface="Symbol"/>
              </a:rPr>
              <a:t></a:t>
            </a:r>
            <a:r>
              <a:rPr lang="en-US" dirty="0" smtClean="0"/>
              <a:t> 5</a:t>
            </a:r>
          </a:p>
          <a:p>
            <a:endParaRPr lang="en-US" dirty="0"/>
          </a:p>
        </p:txBody>
      </p:sp>
      <p:grpSp>
        <p:nvGrpSpPr>
          <p:cNvPr id="3" name="Group 21"/>
          <p:cNvGrpSpPr/>
          <p:nvPr/>
        </p:nvGrpSpPr>
        <p:grpSpPr>
          <a:xfrm>
            <a:off x="4648200" y="2400300"/>
            <a:ext cx="4114800" cy="285750"/>
            <a:chOff x="4648200" y="3200400"/>
            <a:chExt cx="4114800" cy="381000"/>
          </a:xfrm>
        </p:grpSpPr>
        <p:cxnSp>
          <p:nvCxnSpPr>
            <p:cNvPr id="7" name="Straight Arrow Connector 6"/>
            <p:cNvCxnSpPr/>
            <p:nvPr/>
          </p:nvCxnSpPr>
          <p:spPr>
            <a:xfrm>
              <a:off x="4648200" y="3427412"/>
              <a:ext cx="4114800" cy="1588"/>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rot="5400000">
              <a:off x="46863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rot="5400000">
              <a:off x="59055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rot="5400000">
              <a:off x="49911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rot="5400000">
              <a:off x="52959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rot="5400000">
              <a:off x="56007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rot="5400000">
              <a:off x="62103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rot="5400000">
              <a:off x="65151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rot="5400000">
              <a:off x="68199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rot="5400000">
              <a:off x="71247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rot="5400000">
              <a:off x="74295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rot="5400000">
              <a:off x="77343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rot="5400000">
              <a:off x="80391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rot="5400000">
              <a:off x="8343900" y="3390900"/>
              <a:ext cx="381000"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6" name="TextBox 5"/>
          <p:cNvSpPr txBox="1"/>
          <p:nvPr/>
        </p:nvSpPr>
        <p:spPr>
          <a:xfrm>
            <a:off x="5945157" y="2686050"/>
            <a:ext cx="301686" cy="369332"/>
          </a:xfrm>
          <a:prstGeom prst="rect">
            <a:avLst/>
          </a:prstGeom>
          <a:noFill/>
        </p:spPr>
        <p:txBody>
          <a:bodyPr wrap="none" rtlCol="0">
            <a:spAutoFit/>
          </a:bodyPr>
          <a:lstStyle/>
          <a:p>
            <a:r>
              <a:rPr lang="en-US" dirty="0" smtClean="0"/>
              <a:t>0</a:t>
            </a:r>
            <a:endParaRPr lang="en-US" dirty="0"/>
          </a:p>
        </p:txBody>
      </p:sp>
      <p:sp>
        <p:nvSpPr>
          <p:cNvPr id="8" name="Oval 7"/>
          <p:cNvSpPr/>
          <p:nvPr/>
        </p:nvSpPr>
        <p:spPr>
          <a:xfrm>
            <a:off x="5715000" y="249555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7543800" y="249555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4" name="Straight Connector 23"/>
          <p:cNvCxnSpPr>
            <a:stCxn id="8" idx="6"/>
            <a:endCxn id="22" idx="2"/>
          </p:cNvCxnSpPr>
          <p:nvPr/>
        </p:nvCxnSpPr>
        <p:spPr>
          <a:xfrm>
            <a:off x="5867400" y="2571750"/>
            <a:ext cx="1676400" cy="0"/>
          </a:xfrm>
          <a:prstGeom prst="line">
            <a:avLst/>
          </a:prstGeom>
          <a:effectLst/>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80">
                                          <p:stCondLst>
                                            <p:cond delay="0"/>
                                          </p:stCondLst>
                                        </p:cTn>
                                        <p:tgtEl>
                                          <p:spTgt spid="22"/>
                                        </p:tgtEl>
                                      </p:cBhvr>
                                    </p:animEffect>
                                    <p:anim calcmode="lin" valueType="num">
                                      <p:cBhvr>
                                        <p:cTn id="6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8" dur="26">
                                          <p:stCondLst>
                                            <p:cond delay="650"/>
                                          </p:stCondLst>
                                        </p:cTn>
                                        <p:tgtEl>
                                          <p:spTgt spid="22"/>
                                        </p:tgtEl>
                                      </p:cBhvr>
                                      <p:to x="100000" y="60000"/>
                                    </p:animScale>
                                    <p:animScale>
                                      <p:cBhvr>
                                        <p:cTn id="69" dur="166" decel="50000">
                                          <p:stCondLst>
                                            <p:cond delay="676"/>
                                          </p:stCondLst>
                                        </p:cTn>
                                        <p:tgtEl>
                                          <p:spTgt spid="22"/>
                                        </p:tgtEl>
                                      </p:cBhvr>
                                      <p:to x="100000" y="100000"/>
                                    </p:animScale>
                                    <p:animScale>
                                      <p:cBhvr>
                                        <p:cTn id="70" dur="26">
                                          <p:stCondLst>
                                            <p:cond delay="1312"/>
                                          </p:stCondLst>
                                        </p:cTn>
                                        <p:tgtEl>
                                          <p:spTgt spid="22"/>
                                        </p:tgtEl>
                                      </p:cBhvr>
                                      <p:to x="100000" y="80000"/>
                                    </p:animScale>
                                    <p:animScale>
                                      <p:cBhvr>
                                        <p:cTn id="71" dur="166" decel="50000">
                                          <p:stCondLst>
                                            <p:cond delay="1338"/>
                                          </p:stCondLst>
                                        </p:cTn>
                                        <p:tgtEl>
                                          <p:spTgt spid="22"/>
                                        </p:tgtEl>
                                      </p:cBhvr>
                                      <p:to x="100000" y="100000"/>
                                    </p:animScale>
                                    <p:animScale>
                                      <p:cBhvr>
                                        <p:cTn id="72" dur="26">
                                          <p:stCondLst>
                                            <p:cond delay="1642"/>
                                          </p:stCondLst>
                                        </p:cTn>
                                        <p:tgtEl>
                                          <p:spTgt spid="22"/>
                                        </p:tgtEl>
                                      </p:cBhvr>
                                      <p:to x="100000" y="90000"/>
                                    </p:animScale>
                                    <p:animScale>
                                      <p:cBhvr>
                                        <p:cTn id="73" dur="166" decel="50000">
                                          <p:stCondLst>
                                            <p:cond delay="1668"/>
                                          </p:stCondLst>
                                        </p:cTn>
                                        <p:tgtEl>
                                          <p:spTgt spid="22"/>
                                        </p:tgtEl>
                                      </p:cBhvr>
                                      <p:to x="100000" y="100000"/>
                                    </p:animScale>
                                    <p:animScale>
                                      <p:cBhvr>
                                        <p:cTn id="74" dur="26">
                                          <p:stCondLst>
                                            <p:cond delay="1808"/>
                                          </p:stCondLst>
                                        </p:cTn>
                                        <p:tgtEl>
                                          <p:spTgt spid="22"/>
                                        </p:tgtEl>
                                      </p:cBhvr>
                                      <p:to x="100000" y="95000"/>
                                    </p:animScale>
                                    <p:animScale>
                                      <p:cBhvr>
                                        <p:cTn id="75" dur="166" decel="50000">
                                          <p:stCondLst>
                                            <p:cond delay="1834"/>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80">
                                          <p:stCondLst>
                                            <p:cond delay="0"/>
                                          </p:stCondLst>
                                        </p:cTn>
                                        <p:tgtEl>
                                          <p:spTgt spid="24"/>
                                        </p:tgtEl>
                                      </p:cBhvr>
                                    </p:animEffect>
                                    <p:anim calcmode="lin" valueType="num">
                                      <p:cBhvr>
                                        <p:cTn id="10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0" dur="26">
                                          <p:stCondLst>
                                            <p:cond delay="650"/>
                                          </p:stCondLst>
                                        </p:cTn>
                                        <p:tgtEl>
                                          <p:spTgt spid="24"/>
                                        </p:tgtEl>
                                      </p:cBhvr>
                                      <p:to x="100000" y="60000"/>
                                    </p:animScale>
                                    <p:animScale>
                                      <p:cBhvr>
                                        <p:cTn id="111" dur="166" decel="50000">
                                          <p:stCondLst>
                                            <p:cond delay="676"/>
                                          </p:stCondLst>
                                        </p:cTn>
                                        <p:tgtEl>
                                          <p:spTgt spid="24"/>
                                        </p:tgtEl>
                                      </p:cBhvr>
                                      <p:to x="100000" y="100000"/>
                                    </p:animScale>
                                    <p:animScale>
                                      <p:cBhvr>
                                        <p:cTn id="112" dur="26">
                                          <p:stCondLst>
                                            <p:cond delay="1312"/>
                                          </p:stCondLst>
                                        </p:cTn>
                                        <p:tgtEl>
                                          <p:spTgt spid="24"/>
                                        </p:tgtEl>
                                      </p:cBhvr>
                                      <p:to x="100000" y="80000"/>
                                    </p:animScale>
                                    <p:animScale>
                                      <p:cBhvr>
                                        <p:cTn id="113" dur="166" decel="50000">
                                          <p:stCondLst>
                                            <p:cond delay="1338"/>
                                          </p:stCondLst>
                                        </p:cTn>
                                        <p:tgtEl>
                                          <p:spTgt spid="24"/>
                                        </p:tgtEl>
                                      </p:cBhvr>
                                      <p:to x="100000" y="100000"/>
                                    </p:animScale>
                                    <p:animScale>
                                      <p:cBhvr>
                                        <p:cTn id="114" dur="26">
                                          <p:stCondLst>
                                            <p:cond delay="1642"/>
                                          </p:stCondLst>
                                        </p:cTn>
                                        <p:tgtEl>
                                          <p:spTgt spid="24"/>
                                        </p:tgtEl>
                                      </p:cBhvr>
                                      <p:to x="100000" y="90000"/>
                                    </p:animScale>
                                    <p:animScale>
                                      <p:cBhvr>
                                        <p:cTn id="115" dur="166" decel="50000">
                                          <p:stCondLst>
                                            <p:cond delay="1668"/>
                                          </p:stCondLst>
                                        </p:cTn>
                                        <p:tgtEl>
                                          <p:spTgt spid="24"/>
                                        </p:tgtEl>
                                      </p:cBhvr>
                                      <p:to x="100000" y="100000"/>
                                    </p:animScale>
                                    <p:animScale>
                                      <p:cBhvr>
                                        <p:cTn id="116" dur="26">
                                          <p:stCondLst>
                                            <p:cond delay="1808"/>
                                          </p:stCondLst>
                                        </p:cTn>
                                        <p:tgtEl>
                                          <p:spTgt spid="24"/>
                                        </p:tgtEl>
                                      </p:cBhvr>
                                      <p:to x="100000" y="95000"/>
                                    </p:animScale>
                                    <p:animScale>
                                      <p:cBhvr>
                                        <p:cTn id="117" dur="166" decel="50000">
                                          <p:stCondLst>
                                            <p:cond delay="1834"/>
                                          </p:stCondLst>
                                        </p:cTn>
                                        <p:tgtEl>
                                          <p:spTgt spid="24"/>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p:bldP spid="8" grpId="0" animBg="1"/>
      <p:bldP spid="2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Graph and Solve Quadratic Inequalities</a:t>
            </a:r>
            <a:endParaRPr lang="en-US" dirty="0"/>
          </a:p>
        </p:txBody>
      </p:sp>
      <p:sp>
        <p:nvSpPr>
          <p:cNvPr id="3" name="Content Placeholder 2"/>
          <p:cNvSpPr>
            <a:spLocks noGrp="1"/>
          </p:cNvSpPr>
          <p:nvPr>
            <p:ph idx="1"/>
          </p:nvPr>
        </p:nvSpPr>
        <p:spPr>
          <a:xfrm>
            <a:off x="457200" y="1200150"/>
            <a:ext cx="8229600" cy="3714750"/>
          </a:xfrm>
        </p:spPr>
        <p:txBody>
          <a:bodyPr>
            <a:normAutofit/>
          </a:bodyPr>
          <a:lstStyle/>
          <a:p>
            <a:r>
              <a:rPr lang="en-US" dirty="0" smtClean="0"/>
              <a:t>Or You could also solve the quadratic inequality in one variable by graphing the quadratic</a:t>
            </a:r>
          </a:p>
          <a:p>
            <a:pPr lvl="1"/>
            <a:r>
              <a:rPr lang="en-US" dirty="0" smtClean="0"/>
              <a:t>Make the equation = 0</a:t>
            </a:r>
          </a:p>
          <a:p>
            <a:pPr lvl="1"/>
            <a:r>
              <a:rPr lang="en-US" dirty="0" smtClean="0"/>
              <a:t>Graph</a:t>
            </a:r>
          </a:p>
          <a:p>
            <a:pPr lvl="1"/>
            <a:r>
              <a:rPr lang="en-US" dirty="0" smtClean="0"/>
              <a:t>When the graph is below </a:t>
            </a:r>
          </a:p>
          <a:p>
            <a:pPr lvl="1">
              <a:buNone/>
            </a:pPr>
            <a:r>
              <a:rPr lang="en-US" dirty="0" smtClean="0"/>
              <a:t>	the x-axis; ≤ 0</a:t>
            </a:r>
          </a:p>
          <a:p>
            <a:pPr lvl="1"/>
            <a:r>
              <a:rPr lang="en-US" dirty="0" smtClean="0"/>
              <a:t>When the graph is above </a:t>
            </a:r>
          </a:p>
          <a:p>
            <a:pPr lvl="1">
              <a:buNone/>
            </a:pPr>
            <a:r>
              <a:rPr lang="en-US" dirty="0" smtClean="0"/>
              <a:t>	the x-axis; ≥ 0</a:t>
            </a:r>
            <a:endParaRPr lang="en-US" dirty="0"/>
          </a:p>
        </p:txBody>
      </p:sp>
      <p:pic>
        <p:nvPicPr>
          <p:cNvPr id="6146" name="Picture 2"/>
          <p:cNvPicPr>
            <a:picLocks noChangeAspect="1" noChangeArrowheads="1"/>
          </p:cNvPicPr>
          <p:nvPr/>
        </p:nvPicPr>
        <p:blipFill>
          <a:blip r:embed="rId3"/>
          <a:srcRect/>
          <a:stretch>
            <a:fillRect/>
          </a:stretch>
        </p:blipFill>
        <p:spPr bwMode="auto">
          <a:xfrm>
            <a:off x="5562600" y="1657350"/>
            <a:ext cx="3581400" cy="34861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500" fill="hold"/>
                                        <p:tgtEl>
                                          <p:spTgt spid="6146"/>
                                        </p:tgtEl>
                                        <p:attrNameLst>
                                          <p:attrName>ppt_w</p:attrName>
                                        </p:attrNameLst>
                                      </p:cBhvr>
                                      <p:tavLst>
                                        <p:tav tm="0">
                                          <p:val>
                                            <p:fltVal val="0"/>
                                          </p:val>
                                        </p:tav>
                                        <p:tav tm="100000">
                                          <p:val>
                                            <p:strVal val="#ppt_w"/>
                                          </p:val>
                                        </p:tav>
                                      </p:tavLst>
                                    </p:anim>
                                    <p:anim calcmode="lin" valueType="num">
                                      <p:cBhvr>
                                        <p:cTn id="20" dur="500" fill="hold"/>
                                        <p:tgtEl>
                                          <p:spTgt spid="6146"/>
                                        </p:tgtEl>
                                        <p:attrNameLst>
                                          <p:attrName>ppt_h</p:attrName>
                                        </p:attrNameLst>
                                      </p:cBhvr>
                                      <p:tavLst>
                                        <p:tav tm="0">
                                          <p:val>
                                            <p:fltVal val="0"/>
                                          </p:val>
                                        </p:tav>
                                        <p:tav tm="100000">
                                          <p:val>
                                            <p:strVal val="#ppt_h"/>
                                          </p:val>
                                        </p:tav>
                                      </p:tavLst>
                                    </p:anim>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Graph and Solve Quadratic Inequalities</a:t>
            </a:r>
            <a:endParaRPr lang="en-US" dirty="0"/>
          </a:p>
        </p:txBody>
      </p:sp>
      <p:sp>
        <p:nvSpPr>
          <p:cNvPr id="3" name="Content Placeholder 2"/>
          <p:cNvSpPr>
            <a:spLocks noGrp="1"/>
          </p:cNvSpPr>
          <p:nvPr>
            <p:ph idx="1"/>
          </p:nvPr>
        </p:nvSpPr>
        <p:spPr/>
        <p:txBody>
          <a:bodyPr/>
          <a:lstStyle/>
          <a:p>
            <a:r>
              <a:rPr lang="en-US" i="1" dirty="0" smtClean="0"/>
              <a:t>304 #3-75 every other odd + 6 choice = 25</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4.9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lstStyle/>
          <a:p>
            <a:r>
              <a:rPr lang="en-US" dirty="0" smtClean="0"/>
              <a:t>We can easily find the equations of lines (y = </a:t>
            </a:r>
            <a:r>
              <a:rPr lang="en-US" dirty="0" err="1" smtClean="0"/>
              <a:t>mx</a:t>
            </a:r>
            <a:r>
              <a:rPr lang="en-US" dirty="0" smtClean="0"/>
              <a:t> + b), but curves are a little more tricky.  </a:t>
            </a:r>
          </a:p>
          <a:p>
            <a:endParaRPr lang="en-US" smtClean="0"/>
          </a:p>
          <a:p>
            <a:r>
              <a:rPr lang="en-US" smtClean="0"/>
              <a:t>Today </a:t>
            </a:r>
            <a:r>
              <a:rPr lang="en-US" dirty="0" smtClean="0"/>
              <a:t>we will learn how to fit a quadratic function to some given points.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normAutofit/>
          </a:bodyPr>
          <a:lstStyle/>
          <a:p>
            <a:r>
              <a:rPr lang="en-US" sz="2800" dirty="0" smtClean="0"/>
              <a:t>Vertex Form </a:t>
            </a:r>
            <a:r>
              <a:rPr lang="en-US" sz="2800" dirty="0" smtClean="0">
                <a:sym typeface="Wingdings"/>
              </a:rPr>
              <a:t></a:t>
            </a:r>
            <a:r>
              <a:rPr lang="en-US" sz="2800" dirty="0" smtClean="0"/>
              <a:t> given vertex and one other point</a:t>
            </a:r>
          </a:p>
          <a:p>
            <a:pPr lvl="1"/>
            <a:r>
              <a:rPr lang="en-US" sz="2400" dirty="0" smtClean="0"/>
              <a:t>Fill in the vertex                </a:t>
            </a:r>
            <a:r>
              <a:rPr lang="en-US" sz="3200" b="1" dirty="0" smtClean="0"/>
              <a:t>y = a(x – h)</a:t>
            </a:r>
            <a:r>
              <a:rPr lang="en-US" sz="3200" b="1" baseline="30000" dirty="0" smtClean="0"/>
              <a:t>2</a:t>
            </a:r>
            <a:r>
              <a:rPr lang="en-US" sz="3200" b="1" dirty="0" smtClean="0"/>
              <a:t> + k</a:t>
            </a:r>
            <a:endParaRPr lang="en-US" sz="3200" dirty="0" smtClean="0"/>
          </a:p>
          <a:p>
            <a:pPr lvl="1"/>
            <a:r>
              <a:rPr lang="en-US" sz="2400" dirty="0" smtClean="0"/>
              <a:t>Plug in your other point and find a</a:t>
            </a:r>
          </a:p>
          <a:p>
            <a:pPr lvl="1"/>
            <a:r>
              <a:rPr lang="en-US" sz="2400" dirty="0" smtClean="0"/>
              <a:t>Write the equation</a:t>
            </a:r>
          </a:p>
          <a:p>
            <a:pPr lvl="0"/>
            <a:r>
              <a:rPr lang="en-US" sz="2800" dirty="0" smtClean="0"/>
              <a:t>Example:  vertex at (-2, 1), point at (1, -1)</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normAutofit/>
          </a:bodyPr>
          <a:lstStyle/>
          <a:p>
            <a:r>
              <a:rPr lang="en-US" sz="2800" dirty="0" smtClean="0"/>
              <a:t>Intercept Form </a:t>
            </a:r>
            <a:r>
              <a:rPr lang="en-US" sz="2800" dirty="0" smtClean="0">
                <a:sym typeface="Wingdings"/>
              </a:rPr>
              <a:t></a:t>
            </a:r>
            <a:r>
              <a:rPr lang="en-US" sz="2800" dirty="0" smtClean="0"/>
              <a:t> given the x-intercepts and one other point</a:t>
            </a:r>
          </a:p>
          <a:p>
            <a:pPr lvl="1"/>
            <a:r>
              <a:rPr lang="en-US" sz="2400" dirty="0" smtClean="0"/>
              <a:t>Fill in </a:t>
            </a:r>
            <a:r>
              <a:rPr lang="en-US" sz="2400" b="1" dirty="0" smtClean="0"/>
              <a:t>y = a(x – p)(x – q) </a:t>
            </a:r>
            <a:r>
              <a:rPr lang="en-US" sz="2400" dirty="0" smtClean="0"/>
              <a:t>with the intercepts (p and q)</a:t>
            </a:r>
          </a:p>
          <a:p>
            <a:pPr lvl="1"/>
            <a:r>
              <a:rPr lang="en-US" sz="2400" dirty="0" smtClean="0"/>
              <a:t>Plug in your other point and find a</a:t>
            </a:r>
          </a:p>
          <a:p>
            <a:pPr lvl="1"/>
            <a:r>
              <a:rPr lang="en-US" sz="2400" dirty="0" smtClean="0"/>
              <a:t>Write the equation</a:t>
            </a:r>
          </a:p>
          <a:p>
            <a:pPr lvl="0"/>
            <a:r>
              <a:rPr lang="en-US" sz="2800" dirty="0" smtClean="0"/>
              <a:t>Example:  x-</a:t>
            </a:r>
            <a:r>
              <a:rPr lang="en-US" sz="2800" dirty="0" err="1" smtClean="0"/>
              <a:t>ints</a:t>
            </a:r>
            <a:r>
              <a:rPr lang="en-US" sz="2800" dirty="0" smtClean="0"/>
              <a:t> of 1 and 4, point at (2, -6)</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idx="1"/>
          </p:nvPr>
        </p:nvSpPr>
        <p:spPr/>
        <p:txBody>
          <a:bodyPr/>
          <a:lstStyle/>
          <a:p>
            <a:r>
              <a:rPr lang="en-US" dirty="0" smtClean="0"/>
              <a:t>Find the minimum value of y = 4x</a:t>
            </a:r>
            <a:r>
              <a:rPr lang="en-US" baseline="30000" dirty="0" smtClean="0"/>
              <a:t>2</a:t>
            </a:r>
            <a:r>
              <a:rPr lang="en-US" dirty="0" smtClean="0"/>
              <a:t> + 16x – 3</a:t>
            </a:r>
          </a:p>
          <a:p>
            <a:endParaRPr lang="en-US" dirty="0"/>
          </a:p>
          <a:p>
            <a:endParaRPr lang="en-US"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lstStyle/>
          <a:p>
            <a:r>
              <a:rPr lang="en-US" dirty="0" smtClean="0"/>
              <a:t>Standard Form </a:t>
            </a:r>
            <a:r>
              <a:rPr lang="en-US" dirty="0" smtClean="0">
                <a:sym typeface="Wingdings"/>
              </a:rPr>
              <a:t></a:t>
            </a:r>
            <a:r>
              <a:rPr lang="en-US" dirty="0" smtClean="0"/>
              <a:t> any 3 points</a:t>
            </a:r>
          </a:p>
          <a:p>
            <a:pPr lvl="1"/>
            <a:r>
              <a:rPr lang="en-US" dirty="0" smtClean="0"/>
              <a:t>Use one of the above two and simplify OR</a:t>
            </a:r>
          </a:p>
          <a:p>
            <a:pPr lvl="1"/>
            <a:r>
              <a:rPr lang="en-US" dirty="0" smtClean="0"/>
              <a:t>Fill in the x and y of </a:t>
            </a:r>
            <a:r>
              <a:rPr lang="en-US" b="1" dirty="0" smtClean="0"/>
              <a:t>ax</a:t>
            </a:r>
            <a:r>
              <a:rPr lang="en-US" b="1" baseline="30000" dirty="0" smtClean="0"/>
              <a:t>2</a:t>
            </a:r>
            <a:r>
              <a:rPr lang="en-US" b="1" dirty="0" smtClean="0"/>
              <a:t> + </a:t>
            </a:r>
            <a:r>
              <a:rPr lang="en-US" b="1" dirty="0" err="1" smtClean="0"/>
              <a:t>bx</a:t>
            </a:r>
            <a:r>
              <a:rPr lang="en-US" b="1" dirty="0" smtClean="0"/>
              <a:t> + c = y </a:t>
            </a:r>
            <a:r>
              <a:rPr lang="en-US" dirty="0" smtClean="0"/>
              <a:t>with each of the three points creating a system of three equations with the variables of a, b, and c</a:t>
            </a:r>
          </a:p>
          <a:p>
            <a:pPr lvl="1"/>
            <a:r>
              <a:rPr lang="en-US" dirty="0" smtClean="0"/>
              <a:t>Solve the system</a:t>
            </a:r>
          </a:p>
          <a:p>
            <a:pPr lvl="1"/>
            <a:r>
              <a:rPr lang="en-US" dirty="0" smtClean="0"/>
              <a:t>Write your equation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a:xfrm>
            <a:off x="466696" y="1393027"/>
            <a:ext cx="8248708" cy="3750473"/>
          </a:xfrm>
        </p:spPr>
        <p:txBody>
          <a:bodyPr>
            <a:normAutofit/>
          </a:bodyPr>
          <a:lstStyle/>
          <a:p>
            <a:r>
              <a:rPr lang="en-US" sz="2400" dirty="0" smtClean="0"/>
              <a:t>Example:  points (-2, -1), (1, 11), (2, 27)</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Best-Fitting Quadratic Regression</a:t>
            </a:r>
          </a:p>
          <a:p>
            <a:pPr lvl="1"/>
            <a:r>
              <a:rPr lang="en-US" dirty="0" smtClean="0"/>
              <a:t>(Graphing Calculators)</a:t>
            </a:r>
          </a:p>
          <a:p>
            <a:pPr lvl="1"/>
            <a:r>
              <a:rPr lang="en-US" dirty="0" smtClean="0"/>
              <a:t>Gives the best-fitting quadratic model for a given set of at least 3 data points</a:t>
            </a:r>
          </a:p>
          <a:p>
            <a:r>
              <a:rPr lang="en-US" dirty="0" smtClean="0"/>
              <a:t>Steps</a:t>
            </a:r>
          </a:p>
          <a:p>
            <a:pPr lvl="1"/>
            <a:r>
              <a:rPr lang="en-US" dirty="0" smtClean="0"/>
              <a:t>Push STAT</a:t>
            </a:r>
          </a:p>
          <a:p>
            <a:pPr lvl="1"/>
            <a:r>
              <a:rPr lang="en-US" dirty="0" smtClean="0"/>
              <a:t>Select Edit…</a:t>
            </a:r>
          </a:p>
          <a:p>
            <a:pPr lvl="1"/>
            <a:r>
              <a:rPr lang="en-US" dirty="0" smtClean="0"/>
              <a:t>Enter x values in L1 and y values in L2</a:t>
            </a:r>
          </a:p>
          <a:p>
            <a:pPr lvl="1"/>
            <a:r>
              <a:rPr lang="en-US" dirty="0" smtClean="0"/>
              <a:t>Push STAT</a:t>
            </a:r>
          </a:p>
          <a:p>
            <a:pPr lvl="1"/>
            <a:r>
              <a:rPr lang="en-US" dirty="0" smtClean="0"/>
              <a:t>Select CALC </a:t>
            </a:r>
            <a:r>
              <a:rPr lang="en-US" dirty="0" smtClean="0">
                <a:sym typeface="Wingdings" pitchFamily="2" charset="2"/>
              </a:rPr>
              <a:t> </a:t>
            </a:r>
            <a:r>
              <a:rPr lang="en-US" dirty="0" err="1" smtClean="0">
                <a:sym typeface="Wingdings" pitchFamily="2" charset="2"/>
              </a:rPr>
              <a:t>QuadReg</a:t>
            </a:r>
            <a:endParaRPr lang="en-US" dirty="0" smtClean="0">
              <a:sym typeface="Wingdings" pitchFamily="2" charset="2"/>
            </a:endParaRPr>
          </a:p>
          <a:p>
            <a:pPr lvl="1"/>
            <a:r>
              <a:rPr lang="en-US" dirty="0" smtClean="0">
                <a:sym typeface="Wingdings" pitchFamily="2" charset="2"/>
              </a:rPr>
              <a:t>Push Enter again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4.10 Write Quadratic Functions and Models</a:t>
            </a:r>
            <a:endParaRPr lang="en-US" dirty="0"/>
          </a:p>
        </p:txBody>
      </p:sp>
      <p:sp>
        <p:nvSpPr>
          <p:cNvPr id="3" name="Content Placeholder 2"/>
          <p:cNvSpPr>
            <a:spLocks noGrp="1"/>
          </p:cNvSpPr>
          <p:nvPr>
            <p:ph idx="1"/>
          </p:nvPr>
        </p:nvSpPr>
        <p:spPr/>
        <p:txBody>
          <a:bodyPr/>
          <a:lstStyle/>
          <a:p>
            <a:r>
              <a:rPr lang="en-US" i="1" dirty="0" smtClean="0"/>
              <a:t>312 #3-39 every other odd, 47, 51 + 3 choice = 15</a:t>
            </a:r>
          </a:p>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smtClean="0">
                <a:hlinkClick r:id="rId3" action="ppaction://hlinkpres?slideindex=1&amp;slidetitle="/>
              </a:rPr>
              <a:t>4.10 </a:t>
            </a:r>
            <a:r>
              <a:rPr lang="en-US" dirty="0" smtClean="0">
                <a:hlinkClick r:id="rId3" action="ppaction://hlinkpres?slideindex=1&amp;slidetitle="/>
              </a:rPr>
              <a:t>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4.Review</a:t>
            </a:r>
            <a:endParaRPr lang="en-US" dirty="0"/>
          </a:p>
        </p:txBody>
      </p:sp>
      <p:sp>
        <p:nvSpPr>
          <p:cNvPr id="3" name="Content Placeholder 2"/>
          <p:cNvSpPr>
            <a:spLocks noGrp="1"/>
          </p:cNvSpPr>
          <p:nvPr>
            <p:ph idx="1"/>
          </p:nvPr>
        </p:nvSpPr>
        <p:spPr/>
        <p:txBody>
          <a:bodyPr/>
          <a:lstStyle/>
          <a:p>
            <a:r>
              <a:rPr lang="en-US" i="1" dirty="0" smtClean="0"/>
              <a:t>323 # 20 choice = 20</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idx="1"/>
          </p:nvPr>
        </p:nvSpPr>
        <p:spPr/>
        <p:txBody>
          <a:bodyPr>
            <a:normAutofit/>
          </a:bodyPr>
          <a:lstStyle/>
          <a:p>
            <a:r>
              <a:rPr lang="en-US" sz="2800" dirty="0" smtClean="0"/>
              <a:t>A video store sells about 150 DVDs a week for $20 each.  The owner estimates that for each $1 decrease in price, about 25 more DVDs will be sold each week.  How can the owner maximize weekly revenue?</a:t>
            </a:r>
          </a:p>
          <a:p>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idx="1"/>
          </p:nvPr>
        </p:nvSpPr>
        <p:spPr/>
        <p:txBody>
          <a:bodyPr/>
          <a:lstStyle/>
          <a:p>
            <a:r>
              <a:rPr lang="en-US" i="1" dirty="0"/>
              <a:t>240 #1-57 every other </a:t>
            </a:r>
            <a:r>
              <a:rPr lang="en-US" i="1" dirty="0" smtClean="0"/>
              <a:t>odd + 5 choice = 20</a:t>
            </a:r>
            <a:endParaRPr lang="en-US" i="1" dirty="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4.1 Homework Quiz</a:t>
            </a:r>
            <a:endParaRPr lang="en-US" dirty="0"/>
          </a:p>
        </p:txBody>
      </p:sp>
    </p:spTree>
    <p:extLst>
      <p:ext uri="{BB962C8B-B14F-4D97-AF65-F5344CB8AC3E}">
        <p14:creationId xmlns:p14="http://schemas.microsoft.com/office/powerpoint/2010/main" val="3770638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Vertex Form</a:t>
            </a:r>
          </a:p>
          <a:p>
            <a:pPr lvl="1"/>
            <a:r>
              <a:rPr lang="en-US" dirty="0" smtClean="0"/>
              <a:t>y = a(x – h)</a:t>
            </a:r>
            <a:r>
              <a:rPr lang="en-US" baseline="30000" dirty="0" smtClean="0"/>
              <a:t>2</a:t>
            </a:r>
            <a:r>
              <a:rPr lang="en-US" dirty="0" smtClean="0"/>
              <a:t> + k</a:t>
            </a:r>
          </a:p>
          <a:p>
            <a:pPr lvl="1"/>
            <a:r>
              <a:rPr lang="en-US" dirty="0" smtClean="0"/>
              <a:t>(h, k) is vertex</a:t>
            </a:r>
          </a:p>
          <a:p>
            <a:pPr lvl="1"/>
            <a:r>
              <a:rPr lang="en-US" dirty="0" smtClean="0"/>
              <a:t>x = h is axis of symmetry</a:t>
            </a:r>
          </a:p>
          <a:p>
            <a:endParaRPr lang="en-US" dirty="0" smtClean="0"/>
          </a:p>
          <a:p>
            <a:r>
              <a:rPr lang="en-US" dirty="0" smtClean="0"/>
              <a:t>(h, k) is the vertex because, if h and k = 0, then y = ax</a:t>
            </a:r>
            <a:r>
              <a:rPr lang="en-US" baseline="30000" dirty="0" smtClean="0"/>
              <a:t>2</a:t>
            </a:r>
            <a:endParaRPr lang="en-US" dirty="0" smtClean="0"/>
          </a:p>
          <a:p>
            <a:pPr lvl="1"/>
            <a:r>
              <a:rPr lang="en-US" dirty="0" smtClean="0"/>
              <a:t>The vertex of this is zero (from yesterday)</a:t>
            </a:r>
          </a:p>
          <a:p>
            <a:pPr lvl="1"/>
            <a:r>
              <a:rPr lang="en-US" dirty="0" smtClean="0"/>
              <a:t>We learned before that </a:t>
            </a:r>
          </a:p>
          <a:p>
            <a:pPr lvl="2"/>
            <a:r>
              <a:rPr lang="en-US" dirty="0" smtClean="0"/>
              <a:t>h is how far the graph moves right</a:t>
            </a:r>
          </a:p>
          <a:p>
            <a:pPr lvl="2"/>
            <a:r>
              <a:rPr lang="en-US" dirty="0" smtClean="0"/>
              <a:t>k is how far the graph moves up</a:t>
            </a:r>
            <a:endParaRPr lang="en-US" dirty="0"/>
          </a:p>
          <a:p>
            <a:endParaRPr lang="en-US" dirty="0" smtClean="0"/>
          </a:p>
          <a:p>
            <a:r>
              <a:rPr lang="en-US" dirty="0" smtClean="0"/>
              <a:t>Graph same way as before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idx="1"/>
          </p:nvPr>
        </p:nvSpPr>
        <p:spPr/>
        <p:txBody>
          <a:bodyPr/>
          <a:lstStyle/>
          <a:p>
            <a:r>
              <a:rPr lang="en-US" kern="1200" dirty="0" smtClean="0"/>
              <a:t>Graph y = 2(x – 1)</a:t>
            </a:r>
            <a:r>
              <a:rPr lang="en-US" kern="1200" baseline="30000" dirty="0" smtClean="0"/>
              <a:t>2</a:t>
            </a:r>
            <a:r>
              <a:rPr lang="en-US" kern="1200" dirty="0" smtClean="0"/>
              <a:t> + 3</a:t>
            </a:r>
          </a:p>
          <a:p>
            <a:pPr lvl="0"/>
            <a:endParaRPr lang="en-US" dirty="0"/>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276350"/>
            <a:ext cx="3946525" cy="39465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idx="1"/>
          </p:nvPr>
        </p:nvSpPr>
        <p:spPr/>
        <p:txBody>
          <a:bodyPr>
            <a:normAutofit lnSpcReduction="10000"/>
          </a:bodyPr>
          <a:lstStyle/>
          <a:p>
            <a:r>
              <a:rPr lang="en-US" dirty="0" smtClean="0"/>
              <a:t>Intercept Form</a:t>
            </a:r>
          </a:p>
          <a:p>
            <a:pPr lvl="1"/>
            <a:r>
              <a:rPr lang="en-US" dirty="0" smtClean="0"/>
              <a:t>y = a(x – p)(x – q)</a:t>
            </a:r>
          </a:p>
          <a:p>
            <a:pPr lvl="1"/>
            <a:r>
              <a:rPr lang="en-US" dirty="0" smtClean="0"/>
              <a:t>x-intercepts are p and q</a:t>
            </a:r>
          </a:p>
          <a:p>
            <a:pPr lvl="1"/>
            <a:r>
              <a:rPr lang="en-US" dirty="0" smtClean="0"/>
              <a:t>axis of symmetry is halfway between p and q</a:t>
            </a:r>
          </a:p>
          <a:p>
            <a:pPr lvl="0"/>
            <a:endParaRPr lang="en-US" dirty="0" smtClean="0"/>
          </a:p>
          <a:p>
            <a:pPr lvl="0"/>
            <a:r>
              <a:rPr lang="en-US" dirty="0" smtClean="0"/>
              <a:t>Graph the intercepts and find the axis of symmetry.  </a:t>
            </a:r>
          </a:p>
          <a:p>
            <a:pPr lvl="1"/>
            <a:r>
              <a:rPr lang="en-US" dirty="0" smtClean="0"/>
              <a:t>Vertex </a:t>
            </a:r>
            <a:r>
              <a:rPr lang="en-US" dirty="0" smtClean="0">
                <a:sym typeface="Wingdings"/>
              </a:rPr>
              <a:t></a:t>
            </a:r>
            <a:r>
              <a:rPr lang="en-US" dirty="0" smtClean="0"/>
              <a:t> x coordinate is axis of symmetry, plug in to equation to find y-value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idx="1"/>
          </p:nvPr>
        </p:nvSpPr>
        <p:spPr/>
        <p:txBody>
          <a:bodyPr/>
          <a:lstStyle/>
          <a:p>
            <a:pPr lvl="0"/>
            <a:r>
              <a:rPr lang="en-US" dirty="0" smtClean="0"/>
              <a:t>Graph y = (x – 3)(x + 1)</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276350"/>
            <a:ext cx="3946525" cy="394652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idx="1"/>
          </p:nvPr>
        </p:nvSpPr>
        <p:spPr/>
        <p:txBody>
          <a:bodyPr>
            <a:normAutofit/>
          </a:bodyPr>
          <a:lstStyle/>
          <a:p>
            <a:r>
              <a:rPr lang="en-US" sz="2800" dirty="0" smtClean="0"/>
              <a:t>If an object is propelled straight upward from Earth at an initial velocity of 80 feet per second, its height after </a:t>
            </a:r>
            <a:r>
              <a:rPr lang="en-US" sz="2800" i="1" dirty="0" smtClean="0"/>
              <a:t>t</a:t>
            </a:r>
            <a:r>
              <a:rPr lang="en-US" sz="2800" dirty="0" smtClean="0"/>
              <a:t> seconds is given by h(t) = -16t(t – 5).</a:t>
            </a:r>
          </a:p>
          <a:p>
            <a:pPr lvl="1"/>
            <a:r>
              <a:rPr lang="en-US" sz="2400" dirty="0" smtClean="0"/>
              <a:t>How many seconds after it is propelled will the object hit the ground?</a:t>
            </a:r>
          </a:p>
          <a:p>
            <a:pPr lvl="1"/>
            <a:endParaRPr lang="en-US" sz="2400" dirty="0"/>
          </a:p>
          <a:p>
            <a:pPr lvl="1"/>
            <a:r>
              <a:rPr lang="en-US" sz="2400" dirty="0" smtClean="0"/>
              <a:t>What is the object’s maximum height?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This Slideshow was developed to accompany the textbook</a:t>
            </a:r>
          </a:p>
          <a:p>
            <a:pPr lvl="1"/>
            <a:r>
              <a:rPr lang="en-US" i="1" dirty="0" smtClean="0"/>
              <a:t>Larson Algebra 2</a:t>
            </a:r>
            <a:endParaRPr lang="en-US" i="1" dirty="0"/>
          </a:p>
          <a:p>
            <a:pPr lvl="1"/>
            <a:r>
              <a:rPr lang="en-US" i="1" dirty="0" smtClean="0"/>
              <a:t>By Larson</a:t>
            </a:r>
            <a:r>
              <a:rPr lang="en-US" i="1" dirty="0"/>
              <a:t>, R., Boswell, L., </a:t>
            </a:r>
            <a:r>
              <a:rPr lang="en-US" i="1" dirty="0" err="1"/>
              <a:t>Kanold</a:t>
            </a:r>
            <a:r>
              <a:rPr lang="en-US" i="1" dirty="0"/>
              <a:t>, T. D., &amp; Stiff, L. </a:t>
            </a:r>
            <a:endParaRPr lang="en-US" i="1" dirty="0" smtClean="0"/>
          </a:p>
          <a:p>
            <a:pPr lvl="1"/>
            <a:r>
              <a:rPr lang="en-US" i="1" dirty="0" smtClean="0"/>
              <a:t>2011 </a:t>
            </a:r>
            <a:r>
              <a:rPr lang="en-US" i="1" dirty="0"/>
              <a:t>Holt </a:t>
            </a:r>
            <a:r>
              <a:rPr lang="en-US" i="1" dirty="0" smtClean="0"/>
              <a:t>McDougal</a:t>
            </a:r>
          </a:p>
          <a:p>
            <a:r>
              <a:rPr lang="en-US" dirty="0"/>
              <a:t>Some examples and diagrams are taken from the textbook.</a:t>
            </a:r>
          </a:p>
          <a:p>
            <a:endParaRPr lang="en-US" i="1" dirty="0"/>
          </a:p>
          <a:p>
            <a:endParaRPr lang="en-US" dirty="0"/>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smtClean="0"/>
              <a:t>Slides created by </a:t>
            </a:r>
          </a:p>
          <a:p>
            <a:r>
              <a:rPr lang="en-US" dirty="0" smtClean="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mic Sans MS" pitchFamily="66" charset="0"/>
                <a:hlinkClick r:id="rId2"/>
              </a:rPr>
              <a:t>rwright@andrews.edu</a:t>
            </a:r>
            <a:r>
              <a:rPr kumimoji="0" lang="en-US" sz="1800" b="0" i="0" u="none" strike="noStrike" cap="none" normalizeH="0" baseline="0" dirty="0" smtClean="0">
                <a:ln>
                  <a:noFill/>
                </a:ln>
                <a:solidFill>
                  <a:schemeClr val="tx1"/>
                </a:solidFill>
                <a:effectLst/>
                <a:latin typeface="Comic Sans MS" pitchFamily="66" charset="0"/>
              </a:rPr>
              <a:t> </a:t>
            </a:r>
          </a:p>
        </p:txBody>
      </p:sp>
    </p:spTree>
    <p:extLst>
      <p:ext uri="{BB962C8B-B14F-4D97-AF65-F5344CB8AC3E}">
        <p14:creationId xmlns:p14="http://schemas.microsoft.com/office/powerpoint/2010/main" val="4237722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sz="half" idx="1"/>
          </p:nvPr>
        </p:nvSpPr>
        <p:spPr/>
        <p:txBody>
          <a:bodyPr>
            <a:noAutofit/>
          </a:bodyPr>
          <a:lstStyle/>
          <a:p>
            <a:pPr>
              <a:buNone/>
            </a:pPr>
            <a:r>
              <a:rPr lang="en-US" sz="2000" dirty="0" smtClean="0"/>
              <a:t>FOIL</a:t>
            </a:r>
          </a:p>
          <a:p>
            <a:pPr lvl="0"/>
            <a:r>
              <a:rPr lang="en-US" sz="2000" dirty="0" smtClean="0"/>
              <a:t>To multiply (x + 2)(x – 3)</a:t>
            </a:r>
          </a:p>
          <a:p>
            <a:pPr lvl="1"/>
            <a:r>
              <a:rPr lang="en-US" sz="1800" dirty="0" smtClean="0"/>
              <a:t>First </a:t>
            </a:r>
            <a:r>
              <a:rPr lang="en-US" sz="1800" dirty="0" smtClean="0">
                <a:sym typeface="Wingdings"/>
              </a:rPr>
              <a:t></a:t>
            </a:r>
            <a:r>
              <a:rPr lang="en-US" sz="1800" dirty="0" smtClean="0"/>
              <a:t> </a:t>
            </a:r>
            <a:r>
              <a:rPr lang="en-US" sz="1800" dirty="0" err="1" smtClean="0"/>
              <a:t>x</a:t>
            </a:r>
            <a:r>
              <a:rPr lang="en-US" sz="1800" dirty="0" err="1" smtClean="0">
                <a:latin typeface="Calibri"/>
              </a:rPr>
              <a:t>·</a:t>
            </a:r>
            <a:r>
              <a:rPr lang="en-US" sz="1800" dirty="0" err="1" smtClean="0"/>
              <a:t>x</a:t>
            </a:r>
            <a:endParaRPr lang="en-US" sz="1800" dirty="0" smtClean="0"/>
          </a:p>
          <a:p>
            <a:pPr lvl="1"/>
            <a:r>
              <a:rPr lang="en-US" sz="1800" dirty="0" smtClean="0"/>
              <a:t>Outer </a:t>
            </a:r>
            <a:r>
              <a:rPr lang="en-US" sz="1800" dirty="0" smtClean="0">
                <a:sym typeface="Wingdings"/>
              </a:rPr>
              <a:t></a:t>
            </a:r>
            <a:r>
              <a:rPr lang="en-US" sz="1800" dirty="0" smtClean="0"/>
              <a:t> -3x</a:t>
            </a:r>
          </a:p>
          <a:p>
            <a:pPr lvl="1"/>
            <a:r>
              <a:rPr lang="en-US" sz="1800" dirty="0" smtClean="0"/>
              <a:t>Inner </a:t>
            </a:r>
            <a:r>
              <a:rPr lang="en-US" sz="1800" dirty="0" smtClean="0">
                <a:sym typeface="Wingdings"/>
              </a:rPr>
              <a:t></a:t>
            </a:r>
            <a:r>
              <a:rPr lang="en-US" sz="1800" dirty="0" smtClean="0"/>
              <a:t> 2x</a:t>
            </a:r>
          </a:p>
          <a:p>
            <a:pPr lvl="1"/>
            <a:r>
              <a:rPr lang="en-US" sz="1800" dirty="0" smtClean="0"/>
              <a:t>Last </a:t>
            </a:r>
            <a:r>
              <a:rPr lang="en-US" sz="1800" dirty="0" smtClean="0">
                <a:sym typeface="Wingdings"/>
              </a:rPr>
              <a:t></a:t>
            </a:r>
            <a:r>
              <a:rPr lang="en-US" sz="1800" dirty="0" smtClean="0"/>
              <a:t> 2</a:t>
            </a:r>
            <a:r>
              <a:rPr lang="en-US" sz="1800" dirty="0" smtClean="0">
                <a:latin typeface="Calibri"/>
              </a:rPr>
              <a:t>·</a:t>
            </a:r>
            <a:r>
              <a:rPr lang="en-US" sz="1800" dirty="0" smtClean="0"/>
              <a:t>-3 = -6</a:t>
            </a:r>
          </a:p>
          <a:p>
            <a:pPr lvl="1"/>
            <a:r>
              <a:rPr lang="en-US" sz="1800" dirty="0" smtClean="0"/>
              <a:t>Add together </a:t>
            </a:r>
            <a:r>
              <a:rPr lang="en-US" sz="1800" dirty="0" smtClean="0">
                <a:sym typeface="Wingdings"/>
              </a:rPr>
              <a:t></a:t>
            </a:r>
            <a:r>
              <a:rPr lang="en-US" sz="1800" dirty="0" smtClean="0"/>
              <a:t> x</a:t>
            </a:r>
            <a:r>
              <a:rPr lang="en-US" sz="1800" baseline="30000" dirty="0" smtClean="0"/>
              <a:t>2</a:t>
            </a:r>
            <a:r>
              <a:rPr lang="en-US" sz="1800" dirty="0" smtClean="0"/>
              <a:t> – x – 6</a:t>
            </a:r>
          </a:p>
          <a:p>
            <a:pPr>
              <a:buNone/>
            </a:pPr>
            <a:endParaRPr lang="en-US" sz="2000" dirty="0" smtClean="0"/>
          </a:p>
          <a:p>
            <a:endParaRPr lang="en-US" sz="2000" dirty="0" smtClean="0"/>
          </a:p>
        </p:txBody>
      </p:sp>
      <p:sp>
        <p:nvSpPr>
          <p:cNvPr id="4" name="Content Placeholder 3"/>
          <p:cNvSpPr>
            <a:spLocks noGrp="1"/>
          </p:cNvSpPr>
          <p:nvPr>
            <p:ph sz="half" idx="2"/>
          </p:nvPr>
        </p:nvSpPr>
        <p:spPr/>
        <p:txBody>
          <a:bodyPr/>
          <a:lstStyle/>
          <a:p>
            <a:pPr lvl="0"/>
            <a:r>
              <a:rPr lang="en-US" sz="2000" dirty="0"/>
              <a:t>To multiply (x – 2)</a:t>
            </a:r>
            <a:r>
              <a:rPr lang="en-US" sz="2000" baseline="30000" dirty="0"/>
              <a:t>2</a:t>
            </a:r>
            <a:endParaRPr lang="en-US" sz="2000" dirty="0"/>
          </a:p>
          <a:p>
            <a:pPr lvl="1"/>
            <a:r>
              <a:rPr lang="en-US" sz="1800" dirty="0"/>
              <a:t>(x – 2)(x – 2)</a:t>
            </a:r>
          </a:p>
          <a:p>
            <a:pPr lvl="1"/>
            <a:r>
              <a:rPr lang="en-US" sz="1800" dirty="0"/>
              <a:t>FOIL</a:t>
            </a:r>
          </a:p>
          <a:p>
            <a:pPr lvl="1"/>
            <a:r>
              <a:rPr lang="en-US" sz="1800" dirty="0"/>
              <a:t>x</a:t>
            </a:r>
            <a:r>
              <a:rPr lang="en-US" sz="1800" baseline="30000" dirty="0"/>
              <a:t>2</a:t>
            </a:r>
            <a:r>
              <a:rPr lang="en-US" sz="1800" dirty="0"/>
              <a:t> – 4x + 4</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Graph Quadratic Functions in Vertex or Intercept Form</a:t>
            </a:r>
            <a:endParaRPr lang="en-US" dirty="0"/>
          </a:p>
        </p:txBody>
      </p:sp>
      <p:sp>
        <p:nvSpPr>
          <p:cNvPr id="3" name="Content Placeholder 2"/>
          <p:cNvSpPr>
            <a:spLocks noGrp="1"/>
          </p:cNvSpPr>
          <p:nvPr>
            <p:ph sz="half" idx="1"/>
          </p:nvPr>
        </p:nvSpPr>
        <p:spPr/>
        <p:txBody>
          <a:bodyPr>
            <a:normAutofit fontScale="92500" lnSpcReduction="10000"/>
          </a:bodyPr>
          <a:lstStyle/>
          <a:p>
            <a:r>
              <a:rPr lang="en-US" sz="2800" dirty="0" smtClean="0"/>
              <a:t>Write the quadratic function in standard form</a:t>
            </a:r>
          </a:p>
          <a:p>
            <a:pPr lvl="1"/>
            <a:r>
              <a:rPr lang="en-US" sz="2400" dirty="0" smtClean="0"/>
              <a:t>y = -(x – 2)(x – 7)</a:t>
            </a:r>
          </a:p>
          <a:p>
            <a:pPr lvl="1"/>
            <a:endParaRPr lang="en-US" sz="2400" dirty="0"/>
          </a:p>
          <a:p>
            <a:pPr lvl="1"/>
            <a:endParaRPr lang="en-US" sz="2400" dirty="0" smtClean="0"/>
          </a:p>
          <a:p>
            <a:pPr lvl="1"/>
            <a:endParaRPr lang="en-US" sz="2400" dirty="0"/>
          </a:p>
          <a:p>
            <a:pPr lvl="1"/>
            <a:endParaRPr lang="en-US" sz="2400" dirty="0" smtClean="0"/>
          </a:p>
          <a:p>
            <a:pPr lvl="1"/>
            <a:endParaRPr lang="en-US" sz="2400" dirty="0" smtClean="0"/>
          </a:p>
        </p:txBody>
      </p:sp>
      <p:sp>
        <p:nvSpPr>
          <p:cNvPr id="4" name="Content Placeholder 3"/>
          <p:cNvSpPr>
            <a:spLocks noGrp="1"/>
          </p:cNvSpPr>
          <p:nvPr>
            <p:ph sz="half" idx="2"/>
          </p:nvPr>
        </p:nvSpPr>
        <p:spPr/>
        <p:txBody>
          <a:bodyPr>
            <a:normAutofit fontScale="92500" lnSpcReduction="10000"/>
          </a:bodyPr>
          <a:lstStyle/>
          <a:p>
            <a:pPr marL="740664" indent="-283464">
              <a:spcBef>
                <a:spcPts val="480"/>
              </a:spcBef>
              <a:buSzPts val="2000"/>
              <a:buFont typeface="Wingdings"/>
              <a:buChar char="§"/>
            </a:pPr>
            <a:r>
              <a:rPr lang="en-US" sz="2000" dirty="0">
                <a:solidFill>
                  <a:srgbClr val="000000"/>
                </a:solidFill>
              </a:rPr>
              <a:t>f(x) = -(x + 2)</a:t>
            </a:r>
            <a:r>
              <a:rPr lang="en-US" sz="2000" baseline="30000" dirty="0">
                <a:solidFill>
                  <a:srgbClr val="000000"/>
                </a:solidFill>
              </a:rPr>
              <a:t>2</a:t>
            </a:r>
            <a:r>
              <a:rPr lang="en-US" sz="2000" dirty="0">
                <a:solidFill>
                  <a:srgbClr val="000000"/>
                </a:solidFill>
              </a:rPr>
              <a:t> + 4</a:t>
            </a:r>
            <a:endParaRPr lang="en-US" sz="2000" dirty="0"/>
          </a:p>
          <a:p>
            <a:endParaRPr lang="en-US" dirty="0" smtClean="0"/>
          </a:p>
          <a:p>
            <a:endParaRPr lang="en-US" dirty="0"/>
          </a:p>
          <a:p>
            <a:endParaRPr lang="en-US" dirty="0" smtClean="0"/>
          </a:p>
          <a:p>
            <a:endParaRPr lang="en-US" dirty="0"/>
          </a:p>
          <a:p>
            <a:endParaRPr lang="en-US" dirty="0" smtClean="0"/>
          </a:p>
          <a:p>
            <a:r>
              <a:rPr lang="en-US" dirty="0"/>
              <a:t>249 #1-53 every other odd + 1 choice = </a:t>
            </a:r>
            <a:r>
              <a:rPr lang="en-US" dirty="0" smtClean="0"/>
              <a:t>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4.2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normAutofit/>
          </a:bodyPr>
          <a:lstStyle/>
          <a:p>
            <a:r>
              <a:rPr lang="en-US" dirty="0" smtClean="0"/>
              <a:t>Factoring is the opposite of </a:t>
            </a:r>
            <a:r>
              <a:rPr lang="en-US" dirty="0" err="1" smtClean="0"/>
              <a:t>FOILing</a:t>
            </a:r>
            <a:endParaRPr lang="en-US" dirty="0" smtClean="0"/>
          </a:p>
          <a:p>
            <a:endParaRPr lang="en-US" dirty="0" smtClean="0"/>
          </a:p>
          <a:p>
            <a:r>
              <a:rPr lang="en-US" dirty="0" smtClean="0"/>
              <a:t>Factoring undoes multiplication</a:t>
            </a:r>
          </a:p>
          <a:p>
            <a:endParaRPr lang="en-US" dirty="0" smtClean="0"/>
          </a:p>
          <a:p>
            <a:r>
              <a:rPr lang="en-US" dirty="0" smtClean="0"/>
              <a:t>(x + 2)(x + 5) = x</a:t>
            </a:r>
            <a:r>
              <a:rPr lang="en-US" baseline="30000" dirty="0" smtClean="0"/>
              <a:t>2</a:t>
            </a:r>
            <a:r>
              <a:rPr lang="en-US" dirty="0" smtClean="0"/>
              <a:t> + 7x + 10</a:t>
            </a:r>
          </a:p>
          <a:p>
            <a:pPr lvl="1"/>
            <a:r>
              <a:rPr lang="en-US" dirty="0" smtClean="0"/>
              <a:t>x + 2 called </a:t>
            </a:r>
            <a:r>
              <a:rPr lang="en-US" b="1" dirty="0" smtClean="0"/>
              <a:t>binomial</a:t>
            </a:r>
            <a:endParaRPr lang="en-US" dirty="0" smtClean="0"/>
          </a:p>
          <a:p>
            <a:pPr lvl="1"/>
            <a:r>
              <a:rPr lang="en-US" dirty="0" smtClean="0"/>
              <a:t>x</a:t>
            </a:r>
            <a:r>
              <a:rPr lang="en-US" baseline="30000" dirty="0" smtClean="0"/>
              <a:t>2</a:t>
            </a:r>
            <a:r>
              <a:rPr lang="en-US" dirty="0" smtClean="0"/>
              <a:t> + 7x + 10 called </a:t>
            </a:r>
            <a:r>
              <a:rPr lang="en-US" b="1" dirty="0" smtClean="0"/>
              <a:t>trinomial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normAutofit/>
          </a:bodyPr>
          <a:lstStyle/>
          <a:p>
            <a:r>
              <a:rPr lang="en-US" dirty="0" smtClean="0"/>
              <a:t>Factoring trinomial</a:t>
            </a:r>
          </a:p>
          <a:p>
            <a:pPr lvl="1"/>
            <a:r>
              <a:rPr lang="en-US" dirty="0" smtClean="0"/>
              <a:t>ax</a:t>
            </a:r>
            <a:r>
              <a:rPr lang="en-US" baseline="30000" dirty="0" smtClean="0"/>
              <a:t>2</a:t>
            </a:r>
            <a:r>
              <a:rPr lang="en-US" dirty="0" smtClean="0"/>
              <a:t> + </a:t>
            </a:r>
            <a:r>
              <a:rPr lang="en-US" dirty="0" err="1" smtClean="0"/>
              <a:t>bx</a:t>
            </a:r>
            <a:r>
              <a:rPr lang="en-US" dirty="0" smtClean="0"/>
              <a:t> + c</a:t>
            </a:r>
          </a:p>
          <a:p>
            <a:pPr marL="514350" indent="-514350">
              <a:buFont typeface="+mj-lt"/>
              <a:buAutoNum type="arabicPeriod"/>
            </a:pPr>
            <a:r>
              <a:rPr lang="en-US" dirty="0" smtClean="0"/>
              <a:t>Write two sets of parentheses  (          )(        )</a:t>
            </a:r>
          </a:p>
          <a:p>
            <a:pPr marL="514350" indent="-514350">
              <a:buFont typeface="+mj-lt"/>
              <a:buAutoNum type="arabicPeriod"/>
            </a:pPr>
            <a:r>
              <a:rPr lang="en-US" dirty="0" smtClean="0"/>
              <a:t>Guess and Check</a:t>
            </a:r>
          </a:p>
          <a:p>
            <a:pPr marL="514350" indent="-514350">
              <a:buFont typeface="+mj-lt"/>
              <a:buAutoNum type="arabicPeriod"/>
            </a:pPr>
            <a:r>
              <a:rPr lang="en-US" dirty="0" smtClean="0"/>
              <a:t>The Firsts multiply to make ax</a:t>
            </a:r>
            <a:r>
              <a:rPr lang="en-US" baseline="30000" dirty="0" smtClean="0"/>
              <a:t>2</a:t>
            </a:r>
            <a:endParaRPr lang="en-US" dirty="0" smtClean="0"/>
          </a:p>
          <a:p>
            <a:pPr marL="514350" indent="-514350">
              <a:buFont typeface="+mj-lt"/>
              <a:buAutoNum type="arabicPeriod"/>
            </a:pPr>
            <a:r>
              <a:rPr lang="en-US" dirty="0"/>
              <a:t>The Lasts multiply to make c</a:t>
            </a:r>
          </a:p>
          <a:p>
            <a:pPr marL="514350" indent="-514350">
              <a:buFont typeface="+mj-lt"/>
              <a:buAutoNum type="arabicPeriod"/>
            </a:pPr>
            <a:r>
              <a:rPr lang="en-US" dirty="0" smtClean="0"/>
              <a:t>Check to make sure the Outers + Inners make </a:t>
            </a:r>
            <a:r>
              <a:rPr lang="en-US" dirty="0" err="1" smtClean="0"/>
              <a:t>bx</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normAutofit lnSpcReduction="10000"/>
          </a:bodyPr>
          <a:lstStyle/>
          <a:p>
            <a:r>
              <a:rPr lang="en-US" dirty="0" smtClean="0"/>
              <a:t>Factor the expression</a:t>
            </a:r>
          </a:p>
          <a:p>
            <a:pPr lvl="1"/>
            <a:r>
              <a:rPr lang="en-US" dirty="0" smtClean="0"/>
              <a:t>x</a:t>
            </a:r>
            <a:r>
              <a:rPr lang="en-US" baseline="30000" dirty="0" smtClean="0"/>
              <a:t>2</a:t>
            </a:r>
            <a:r>
              <a:rPr lang="en-US" dirty="0" smtClean="0"/>
              <a:t> – 3x – 18 </a:t>
            </a:r>
          </a:p>
          <a:p>
            <a:pPr lvl="1"/>
            <a:endParaRPr lang="en-US" dirty="0" smtClean="0"/>
          </a:p>
          <a:p>
            <a:pPr lvl="1"/>
            <a:endParaRPr lang="en-US" dirty="0"/>
          </a:p>
          <a:p>
            <a:pPr lvl="1"/>
            <a:r>
              <a:rPr lang="en-US" dirty="0" smtClean="0"/>
              <a:t>n</a:t>
            </a:r>
            <a:r>
              <a:rPr lang="en-US" baseline="30000" dirty="0" smtClean="0"/>
              <a:t>2</a:t>
            </a:r>
            <a:r>
              <a:rPr lang="en-US" dirty="0" smtClean="0"/>
              <a:t> – 3n + 9</a:t>
            </a:r>
          </a:p>
          <a:p>
            <a:pPr lvl="1"/>
            <a:endParaRPr lang="en-US" dirty="0" smtClean="0"/>
          </a:p>
          <a:p>
            <a:pPr lvl="1"/>
            <a:endParaRPr lang="en-US" dirty="0"/>
          </a:p>
          <a:p>
            <a:pPr lvl="1"/>
            <a:r>
              <a:rPr lang="en-US" dirty="0" smtClean="0"/>
              <a:t>r</a:t>
            </a:r>
            <a:r>
              <a:rPr lang="en-US" baseline="30000" dirty="0" smtClean="0"/>
              <a:t>2</a:t>
            </a:r>
            <a:r>
              <a:rPr lang="en-US" dirty="0" smtClean="0"/>
              <a:t> + 2r – 63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sz="half" idx="1"/>
          </p:nvPr>
        </p:nvSpPr>
        <p:spPr/>
        <p:txBody>
          <a:bodyPr>
            <a:normAutofit/>
          </a:bodyPr>
          <a:lstStyle/>
          <a:p>
            <a:r>
              <a:rPr lang="en-US" dirty="0" smtClean="0"/>
              <a:t>Special patterns</a:t>
            </a:r>
          </a:p>
          <a:p>
            <a:pPr lvl="1"/>
            <a:r>
              <a:rPr lang="en-US" dirty="0" smtClean="0"/>
              <a:t>Difference of Squares</a:t>
            </a:r>
          </a:p>
          <a:p>
            <a:pPr lvl="2"/>
            <a:r>
              <a:rPr lang="en-US" dirty="0" smtClean="0"/>
              <a:t>a</a:t>
            </a:r>
            <a:r>
              <a:rPr lang="en-US" baseline="30000" dirty="0" smtClean="0"/>
              <a:t>2</a:t>
            </a:r>
            <a:r>
              <a:rPr lang="en-US" dirty="0" smtClean="0"/>
              <a:t> – b</a:t>
            </a:r>
            <a:r>
              <a:rPr lang="en-US" baseline="30000" dirty="0" smtClean="0"/>
              <a:t>2</a:t>
            </a:r>
            <a:r>
              <a:rPr lang="en-US" dirty="0" smtClean="0"/>
              <a:t> = (a – b)(a + b)</a:t>
            </a:r>
          </a:p>
          <a:p>
            <a:pPr lvl="1"/>
            <a:r>
              <a:rPr lang="en-US" dirty="0" smtClean="0"/>
              <a:t>Perfect Squares</a:t>
            </a:r>
          </a:p>
          <a:p>
            <a:pPr lvl="2"/>
            <a:r>
              <a:rPr lang="en-US" dirty="0" smtClean="0"/>
              <a:t>a</a:t>
            </a:r>
            <a:r>
              <a:rPr lang="en-US" baseline="30000" dirty="0" smtClean="0"/>
              <a:t>2</a:t>
            </a:r>
            <a:r>
              <a:rPr lang="en-US" dirty="0" smtClean="0"/>
              <a:t> ± 2ab + b</a:t>
            </a:r>
            <a:r>
              <a:rPr lang="en-US" baseline="30000" dirty="0" smtClean="0"/>
              <a:t>2</a:t>
            </a:r>
            <a:r>
              <a:rPr lang="en-US" dirty="0" smtClean="0"/>
              <a:t> = (a ± b)</a:t>
            </a:r>
            <a:r>
              <a:rPr lang="en-US" baseline="30000" dirty="0" smtClean="0"/>
              <a:t>2</a:t>
            </a:r>
            <a:endParaRPr lang="en-US" dirty="0" smtClean="0"/>
          </a:p>
        </p:txBody>
      </p:sp>
      <p:sp>
        <p:nvSpPr>
          <p:cNvPr id="4" name="Content Placeholder 3"/>
          <p:cNvSpPr>
            <a:spLocks noGrp="1"/>
          </p:cNvSpPr>
          <p:nvPr>
            <p:ph sz="half" idx="2"/>
          </p:nvPr>
        </p:nvSpPr>
        <p:spPr/>
        <p:txBody>
          <a:bodyPr>
            <a:normAutofit/>
          </a:bodyPr>
          <a:lstStyle/>
          <a:p>
            <a:r>
              <a:rPr lang="en-US" dirty="0"/>
              <a:t>Factor</a:t>
            </a:r>
          </a:p>
          <a:p>
            <a:pPr lvl="1"/>
            <a:r>
              <a:rPr lang="en-US" dirty="0"/>
              <a:t>x</a:t>
            </a:r>
            <a:r>
              <a:rPr lang="en-US" baseline="30000" dirty="0"/>
              <a:t>2</a:t>
            </a:r>
            <a:r>
              <a:rPr lang="en-US" dirty="0"/>
              <a:t> – 9</a:t>
            </a:r>
          </a:p>
          <a:p>
            <a:pPr lvl="1"/>
            <a:endParaRPr lang="en-US" dirty="0"/>
          </a:p>
          <a:p>
            <a:pPr lvl="1"/>
            <a:r>
              <a:rPr lang="en-US" dirty="0"/>
              <a:t>w</a:t>
            </a:r>
            <a:r>
              <a:rPr lang="en-US" baseline="30000" dirty="0"/>
              <a:t>2</a:t>
            </a:r>
            <a:r>
              <a:rPr lang="en-US" dirty="0"/>
              <a:t> – 18w + 81</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normAutofit fontScale="85000" lnSpcReduction="20000"/>
          </a:bodyPr>
          <a:lstStyle/>
          <a:p>
            <a:r>
              <a:rPr lang="en-US" sz="2800" dirty="0" smtClean="0"/>
              <a:t>Solving quadratic equations by factoring</a:t>
            </a:r>
          </a:p>
          <a:p>
            <a:pPr lvl="1"/>
            <a:r>
              <a:rPr lang="en-US" sz="2400" dirty="0" smtClean="0"/>
              <a:t>The solutions to quadratic equation are called zeros</a:t>
            </a:r>
          </a:p>
          <a:p>
            <a:r>
              <a:rPr lang="en-US" sz="2800" dirty="0" smtClean="0"/>
              <a:t>Zero Product Property</a:t>
            </a:r>
          </a:p>
          <a:p>
            <a:pPr lvl="1"/>
            <a:r>
              <a:rPr lang="en-US" sz="2400" dirty="0" smtClean="0"/>
              <a:t>Zero times anything = 0</a:t>
            </a:r>
          </a:p>
          <a:p>
            <a:pPr lvl="1"/>
            <a:r>
              <a:rPr lang="en-US" sz="2400" dirty="0" smtClean="0"/>
              <a:t>If </a:t>
            </a:r>
            <a:r>
              <a:rPr lang="en-US" sz="2400" dirty="0" err="1" smtClean="0"/>
              <a:t>ab</a:t>
            </a:r>
            <a:r>
              <a:rPr lang="en-US" sz="2400" dirty="0" smtClean="0"/>
              <a:t> = 0, then a = 0, b = 0, or both.</a:t>
            </a:r>
          </a:p>
          <a:p>
            <a:pPr lvl="1"/>
            <a:r>
              <a:rPr lang="en-US" sz="2400" dirty="0" smtClean="0"/>
              <a:t>Thus we can factor a quadratic equation (remember factoring gives you at least two pieces multiplied together) and set each factor equal to zero to solve.</a:t>
            </a:r>
          </a:p>
          <a:p>
            <a:pPr lvl="0"/>
            <a:r>
              <a:rPr lang="en-US" sz="2800" dirty="0" smtClean="0"/>
              <a:t>Example:</a:t>
            </a:r>
          </a:p>
          <a:p>
            <a:pPr lvl="1"/>
            <a:r>
              <a:rPr lang="en-US" sz="2400" dirty="0" smtClean="0"/>
              <a:t>Solve (3y – 5)(2y + 7) = 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sz="half" idx="1"/>
          </p:nvPr>
        </p:nvSpPr>
        <p:spPr/>
        <p:txBody>
          <a:bodyPr>
            <a:normAutofit/>
          </a:bodyPr>
          <a:lstStyle/>
          <a:p>
            <a:pPr lvl="0"/>
            <a:r>
              <a:rPr lang="en-US" dirty="0" smtClean="0"/>
              <a:t>Solve</a:t>
            </a:r>
          </a:p>
          <a:p>
            <a:pPr lvl="1"/>
            <a:r>
              <a:rPr lang="en-US" dirty="0" smtClean="0"/>
              <a:t>x</a:t>
            </a:r>
            <a:r>
              <a:rPr lang="en-US" baseline="30000" dirty="0" smtClean="0"/>
              <a:t>2</a:t>
            </a:r>
            <a:r>
              <a:rPr lang="en-US" dirty="0" smtClean="0"/>
              <a:t> – x – 42 = 0</a:t>
            </a:r>
          </a:p>
          <a:p>
            <a:pPr lvl="1"/>
            <a:endParaRPr lang="en-US" dirty="0" smtClean="0"/>
          </a:p>
          <a:p>
            <a:pPr lvl="1"/>
            <a:endParaRPr lang="en-US" dirty="0" smtClean="0"/>
          </a:p>
        </p:txBody>
      </p:sp>
      <p:sp>
        <p:nvSpPr>
          <p:cNvPr id="4" name="Content Placeholder 3"/>
          <p:cNvSpPr>
            <a:spLocks noGrp="1"/>
          </p:cNvSpPr>
          <p:nvPr>
            <p:ph sz="half" idx="2"/>
          </p:nvPr>
        </p:nvSpPr>
        <p:spPr/>
        <p:txBody>
          <a:bodyPr/>
          <a:lstStyle/>
          <a:p>
            <a:pPr marL="342900" lvl="1" indent="-342900">
              <a:buClr>
                <a:schemeClr val="accent1">
                  <a:shade val="75000"/>
                </a:schemeClr>
              </a:buClr>
              <a:buSzPct val="55000"/>
              <a:buFont typeface="Wingdings"/>
              <a:buChar char="p"/>
            </a:pPr>
            <a:endParaRPr lang="en-US" dirty="0" smtClean="0"/>
          </a:p>
          <a:p>
            <a:pPr marL="342900" lvl="1" indent="-342900">
              <a:buClr>
                <a:schemeClr val="accent1">
                  <a:shade val="75000"/>
                </a:schemeClr>
              </a:buClr>
              <a:buSzPct val="75000"/>
              <a:buFont typeface="Wingdings" pitchFamily="2" charset="2"/>
              <a:buChar char="§"/>
            </a:pPr>
            <a:r>
              <a:rPr lang="en-US" dirty="0" smtClean="0"/>
              <a:t>x</a:t>
            </a:r>
            <a:r>
              <a:rPr lang="en-US" baseline="30000" dirty="0" smtClean="0"/>
              <a:t>2</a:t>
            </a:r>
            <a:r>
              <a:rPr lang="en-US" dirty="0" smtClean="0"/>
              <a:t> – 8x + 16 = 0</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6" name="Content Placeholder 5"/>
          <p:cNvSpPr>
            <a:spLocks noGrp="1"/>
          </p:cNvSpPr>
          <p:nvPr>
            <p:ph idx="1"/>
          </p:nvPr>
        </p:nvSpPr>
        <p:spPr/>
        <p:txBody>
          <a:bodyPr/>
          <a:lstStyle/>
          <a:p>
            <a:r>
              <a:rPr lang="en-US" dirty="0" smtClean="0"/>
              <a:t>Finding Zeros</a:t>
            </a:r>
          </a:p>
          <a:p>
            <a:pPr lvl="1"/>
            <a:r>
              <a:rPr lang="en-US" dirty="0" smtClean="0"/>
              <a:t>Zeros are the values of x when y = 0</a:t>
            </a:r>
          </a:p>
          <a:p>
            <a:pPr lvl="2"/>
            <a:r>
              <a:rPr lang="en-US" dirty="0" smtClean="0"/>
              <a:t>Also called x-intercepts or roots</a:t>
            </a:r>
          </a:p>
          <a:p>
            <a:pPr lvl="1"/>
            <a:r>
              <a:rPr lang="en-US" dirty="0" smtClean="0"/>
              <a:t>When you find zeros make y = 0 and solve</a:t>
            </a:r>
          </a:p>
          <a:p>
            <a:pPr marL="342900" lvl="1" indent="-342900">
              <a:buFont typeface="Arial" pitchFamily="34" charset="0"/>
              <a:buChar char="•"/>
            </a:pPr>
            <a:r>
              <a:rPr lang="en-US" dirty="0" smtClean="0"/>
              <a:t>Find the zeros of </a:t>
            </a:r>
            <a:r>
              <a:rPr lang="en-US" dirty="0"/>
              <a:t>y = x</a:t>
            </a:r>
            <a:r>
              <a:rPr lang="en-US" baseline="30000" dirty="0"/>
              <a:t>2</a:t>
            </a:r>
            <a:r>
              <a:rPr lang="en-US" dirty="0"/>
              <a:t> – 7x – 30 </a:t>
            </a:r>
            <a:r>
              <a:rPr lang="en-US" dirty="0" smtClean="0"/>
              <a:t>by rewriting the function in intercept form.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sz="half" idx="1"/>
          </p:nvPr>
        </p:nvSpPr>
        <p:spPr>
          <a:xfrm>
            <a:off x="457200" y="1339445"/>
            <a:ext cx="2971800" cy="3518305"/>
          </a:xfrm>
        </p:spPr>
        <p:txBody>
          <a:bodyPr>
            <a:normAutofit fontScale="85000" lnSpcReduction="20000"/>
          </a:bodyPr>
          <a:lstStyle/>
          <a:p>
            <a:r>
              <a:rPr lang="en-US" dirty="0" smtClean="0"/>
              <a:t>Many physical events can be modeled with quadratic equations such as projectile motion.  </a:t>
            </a:r>
          </a:p>
          <a:p>
            <a:r>
              <a:rPr lang="en-US" dirty="0" smtClean="0"/>
              <a:t>The graph of a projectile versus time looks exactly like the path the projectile takes.</a:t>
            </a:r>
          </a:p>
          <a:p>
            <a:endParaRPr lang="en-US" dirty="0"/>
          </a:p>
        </p:txBody>
      </p:sp>
      <p:pic>
        <p:nvPicPr>
          <p:cNvPr id="5" name="Picture 4" descr="foxtrot Physics projectile motion.jpg"/>
          <p:cNvPicPr>
            <a:picLocks noChangeAspect="1"/>
          </p:cNvPicPr>
          <p:nvPr/>
        </p:nvPicPr>
        <p:blipFill>
          <a:blip r:embed="rId3" cstate="print"/>
          <a:srcRect r="50082" b="66667"/>
          <a:stretch>
            <a:fillRect/>
          </a:stretch>
        </p:blipFill>
        <p:spPr>
          <a:xfrm>
            <a:off x="4876800" y="1257300"/>
            <a:ext cx="2743200" cy="97155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6879" b="75088"/>
          <a:stretch/>
        </p:blipFill>
        <p:spPr>
          <a:xfrm>
            <a:off x="3584558" y="2342502"/>
            <a:ext cx="2575588" cy="243904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6" t="24936" r="65484" b="50128"/>
          <a:stretch/>
        </p:blipFill>
        <p:spPr>
          <a:xfrm>
            <a:off x="6096000" y="2342502"/>
            <a:ext cx="2668845" cy="2441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Solve </a:t>
            </a:r>
            <a:r>
              <a:rPr lang="en-US" i="1" cap="none" dirty="0" smtClean="0"/>
              <a:t>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lstStyle/>
          <a:p>
            <a:r>
              <a:rPr lang="en-US" i="1" dirty="0"/>
              <a:t>255 #</a:t>
            </a:r>
            <a:r>
              <a:rPr lang="en-US" i="1" dirty="0" smtClean="0"/>
              <a:t>1-21 every other odd, 27-59 </a:t>
            </a:r>
            <a:r>
              <a:rPr lang="en-US" i="1" dirty="0"/>
              <a:t>every other odd, </a:t>
            </a:r>
            <a:r>
              <a:rPr lang="en-US" i="1" dirty="0" smtClean="0"/>
              <a:t>65 + 4 choice = 20</a:t>
            </a:r>
            <a:endParaRPr lang="en-US" i="1" dirty="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4.3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4.4 Solve </a:t>
            </a:r>
            <a:r>
              <a:rPr lang="en-US" i="1" cap="none" dirty="0" smtClean="0"/>
              <a:t>ax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normAutofit/>
          </a:bodyPr>
          <a:lstStyle/>
          <a:p>
            <a:r>
              <a:rPr lang="en-US" dirty="0" smtClean="0"/>
              <a:t>Very similar to yesterday’s lesson</a:t>
            </a:r>
          </a:p>
          <a:p>
            <a:endParaRPr lang="en-US" dirty="0" smtClean="0"/>
          </a:p>
          <a:p>
            <a:r>
              <a:rPr lang="en-US" dirty="0" smtClean="0"/>
              <a:t>Two differences</a:t>
            </a:r>
          </a:p>
          <a:p>
            <a:pPr lvl="1"/>
            <a:r>
              <a:rPr lang="en-US" dirty="0" smtClean="0"/>
              <a:t>Factor monomial first</a:t>
            </a:r>
          </a:p>
          <a:p>
            <a:pPr lvl="1"/>
            <a:r>
              <a:rPr lang="en-US" dirty="0" smtClean="0"/>
              <a:t>Make </a:t>
            </a:r>
            <a:r>
              <a:rPr lang="en-US" i="1" dirty="0" smtClean="0"/>
              <a:t>a</a:t>
            </a:r>
            <a:r>
              <a:rPr lang="en-US" dirty="0" smtClean="0"/>
              <a:t> work just like </a:t>
            </a:r>
            <a:r>
              <a:rPr lang="en-US" i="1" dirty="0" smtClean="0"/>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4.4 Solve </a:t>
            </a:r>
            <a:r>
              <a:rPr lang="en-US" i="1" cap="none" dirty="0" smtClean="0"/>
              <a:t>ax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lstStyle/>
          <a:p>
            <a:pPr lvl="0"/>
            <a:r>
              <a:rPr lang="en-US" dirty="0" smtClean="0"/>
              <a:t>Monomial First</a:t>
            </a:r>
          </a:p>
          <a:p>
            <a:pPr lvl="1"/>
            <a:r>
              <a:rPr lang="en-US" dirty="0" smtClean="0"/>
              <a:t>Factor out any common terms first, then factor what’s left</a:t>
            </a:r>
          </a:p>
          <a:p>
            <a:r>
              <a:rPr lang="en-US" dirty="0" smtClean="0"/>
              <a:t>14x</a:t>
            </a:r>
            <a:r>
              <a:rPr lang="en-US" baseline="30000" dirty="0" smtClean="0"/>
              <a:t>2</a:t>
            </a:r>
            <a:r>
              <a:rPr lang="en-US" dirty="0" smtClean="0"/>
              <a:t> + 2x – 12</a:t>
            </a:r>
          </a:p>
          <a:p>
            <a:pPr lvl="1"/>
            <a:endParaRPr lang="en-US" dirty="0" smtClean="0"/>
          </a:p>
          <a:p>
            <a:pPr lvl="1"/>
            <a:endParaRPr lang="en-US" dirty="0" smtClean="0"/>
          </a:p>
          <a:p>
            <a:r>
              <a:rPr lang="en-US" dirty="0" smtClean="0"/>
              <a:t>3x</a:t>
            </a:r>
            <a:r>
              <a:rPr lang="en-US" baseline="30000" dirty="0" smtClean="0"/>
              <a:t>2</a:t>
            </a:r>
            <a:r>
              <a:rPr lang="en-US" dirty="0" smtClean="0"/>
              <a:t> – 18x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4.4 Solve </a:t>
            </a:r>
            <a:r>
              <a:rPr lang="en-US" i="1" cap="none" dirty="0"/>
              <a:t>ax</a:t>
            </a:r>
            <a:r>
              <a:rPr lang="en-US" cap="none" baseline="30000" dirty="0"/>
              <a:t>2</a:t>
            </a:r>
            <a:r>
              <a:rPr lang="en-US" i="1" cap="none" dirty="0"/>
              <a:t> + </a:t>
            </a:r>
            <a:r>
              <a:rPr lang="en-US" i="1" cap="none" dirty="0" err="1"/>
              <a:t>bx</a:t>
            </a:r>
            <a:r>
              <a:rPr lang="en-US" i="1" cap="none" dirty="0"/>
              <a:t> + c </a:t>
            </a:r>
            <a:r>
              <a:rPr lang="en-US" cap="none" dirty="0"/>
              <a:t>= 0 </a:t>
            </a:r>
            <a:r>
              <a:rPr lang="en-US" dirty="0"/>
              <a:t>by Factoring</a:t>
            </a:r>
          </a:p>
        </p:txBody>
      </p:sp>
      <p:sp>
        <p:nvSpPr>
          <p:cNvPr id="3" name="Content Placeholder 2"/>
          <p:cNvSpPr>
            <a:spLocks noGrp="1"/>
          </p:cNvSpPr>
          <p:nvPr>
            <p:ph sz="half" idx="1"/>
          </p:nvPr>
        </p:nvSpPr>
        <p:spPr/>
        <p:txBody>
          <a:bodyPr>
            <a:normAutofit/>
          </a:bodyPr>
          <a:lstStyle/>
          <a:p>
            <a:pPr lvl="0"/>
            <a:r>
              <a:rPr lang="en-US" dirty="0" smtClean="0"/>
              <a:t>Factor</a:t>
            </a:r>
          </a:p>
          <a:p>
            <a:pPr lvl="1"/>
            <a:r>
              <a:rPr lang="en-US" dirty="0" smtClean="0"/>
              <a:t>12x</a:t>
            </a:r>
            <a:r>
              <a:rPr lang="en-US" baseline="30000" dirty="0" smtClean="0"/>
              <a:t>2</a:t>
            </a:r>
            <a:r>
              <a:rPr lang="en-US" dirty="0" smtClean="0"/>
              <a:t> + 3x + 3 </a:t>
            </a:r>
          </a:p>
          <a:p>
            <a:endParaRPr lang="en-US" dirty="0" smtClean="0"/>
          </a:p>
          <a:p>
            <a:endParaRPr lang="en-US" dirty="0" smtClean="0"/>
          </a:p>
          <a:p>
            <a:pPr lvl="1"/>
            <a:endParaRPr lang="en-US" dirty="0" smtClean="0"/>
          </a:p>
        </p:txBody>
      </p:sp>
      <p:sp>
        <p:nvSpPr>
          <p:cNvPr id="4" name="Content Placeholder 3"/>
          <p:cNvSpPr>
            <a:spLocks noGrp="1"/>
          </p:cNvSpPr>
          <p:nvPr>
            <p:ph sz="half" idx="2"/>
          </p:nvPr>
        </p:nvSpPr>
        <p:spPr/>
        <p:txBody>
          <a:bodyPr/>
          <a:lstStyle/>
          <a:p>
            <a:pPr marL="342900" lvl="1" indent="-342900">
              <a:buClr>
                <a:schemeClr val="accent1">
                  <a:shade val="75000"/>
                </a:schemeClr>
              </a:buClr>
              <a:buSzPct val="55000"/>
              <a:buFont typeface="Wingdings"/>
              <a:buChar char="p"/>
            </a:pPr>
            <a:endParaRPr lang="en-US" dirty="0" smtClean="0"/>
          </a:p>
          <a:p>
            <a:pPr lvl="1"/>
            <a:r>
              <a:rPr lang="en-US" dirty="0" smtClean="0"/>
              <a:t>2x</a:t>
            </a:r>
            <a:r>
              <a:rPr lang="en-US" baseline="30000" dirty="0" smtClean="0"/>
              <a:t>2</a:t>
            </a:r>
            <a:r>
              <a:rPr lang="en-US" dirty="0" smtClean="0"/>
              <a:t> – 32</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4.4 Solve </a:t>
            </a:r>
            <a:r>
              <a:rPr lang="en-US" i="1" cap="none" dirty="0"/>
              <a:t>ax</a:t>
            </a:r>
            <a:r>
              <a:rPr lang="en-US" cap="none" baseline="30000" dirty="0"/>
              <a:t>2</a:t>
            </a:r>
            <a:r>
              <a:rPr lang="en-US" i="1" cap="none" dirty="0"/>
              <a:t> + </a:t>
            </a:r>
            <a:r>
              <a:rPr lang="en-US" i="1" cap="none" dirty="0" err="1"/>
              <a:t>bx</a:t>
            </a:r>
            <a:r>
              <a:rPr lang="en-US" i="1" cap="none" dirty="0"/>
              <a:t> + c </a:t>
            </a:r>
            <a:r>
              <a:rPr lang="en-US" cap="none" dirty="0"/>
              <a:t>= 0 </a:t>
            </a:r>
            <a:r>
              <a:rPr lang="en-US" dirty="0"/>
              <a:t>by Factoring</a:t>
            </a:r>
          </a:p>
        </p:txBody>
      </p:sp>
      <p:sp>
        <p:nvSpPr>
          <p:cNvPr id="3" name="Content Placeholder 2"/>
          <p:cNvSpPr>
            <a:spLocks noGrp="1"/>
          </p:cNvSpPr>
          <p:nvPr>
            <p:ph sz="half" idx="1"/>
          </p:nvPr>
        </p:nvSpPr>
        <p:spPr/>
        <p:txBody>
          <a:bodyPr>
            <a:normAutofit/>
          </a:bodyPr>
          <a:lstStyle/>
          <a:p>
            <a:pPr lvl="0"/>
            <a:r>
              <a:rPr lang="en-US" dirty="0" smtClean="0"/>
              <a:t>Solve</a:t>
            </a:r>
          </a:p>
          <a:p>
            <a:pPr lvl="1"/>
            <a:r>
              <a:rPr lang="en-US" dirty="0" smtClean="0"/>
              <a:t>9t</a:t>
            </a:r>
            <a:r>
              <a:rPr lang="en-US" baseline="30000" dirty="0" smtClean="0"/>
              <a:t>2</a:t>
            </a:r>
            <a:r>
              <a:rPr lang="en-US" dirty="0" smtClean="0"/>
              <a:t> – 12t + 4 = 0</a:t>
            </a:r>
          </a:p>
          <a:p>
            <a:pPr lvl="1"/>
            <a:endParaRPr lang="en-US" dirty="0" smtClean="0"/>
          </a:p>
          <a:p>
            <a:pPr lvl="1"/>
            <a:endParaRPr lang="en-US" dirty="0" smtClean="0"/>
          </a:p>
        </p:txBody>
      </p:sp>
      <p:sp>
        <p:nvSpPr>
          <p:cNvPr id="4" name="Content Placeholder 3"/>
          <p:cNvSpPr>
            <a:spLocks noGrp="1"/>
          </p:cNvSpPr>
          <p:nvPr>
            <p:ph sz="half" idx="2"/>
          </p:nvPr>
        </p:nvSpPr>
        <p:spPr/>
        <p:txBody>
          <a:bodyPr/>
          <a:lstStyle/>
          <a:p>
            <a:pPr marL="342900" lvl="1" indent="-342900">
              <a:buClr>
                <a:schemeClr val="accent1">
                  <a:shade val="75000"/>
                </a:schemeClr>
              </a:buClr>
              <a:buSzPct val="55000"/>
              <a:buFont typeface="Wingdings"/>
              <a:buChar char="p"/>
            </a:pPr>
            <a:endParaRPr lang="en-US" dirty="0" smtClean="0"/>
          </a:p>
          <a:p>
            <a:pPr marL="342900" lvl="1" indent="-342900">
              <a:buClr>
                <a:schemeClr val="accent1">
                  <a:shade val="75000"/>
                </a:schemeClr>
              </a:buClr>
              <a:buSzPct val="75000"/>
              <a:buFont typeface="Wingdings" pitchFamily="2" charset="2"/>
              <a:buChar char="§"/>
            </a:pPr>
            <a:r>
              <a:rPr lang="en-US" dirty="0" smtClean="0"/>
              <a:t>3x – 6 = x</a:t>
            </a:r>
            <a:r>
              <a:rPr lang="en-US" baseline="30000" dirty="0" smtClean="0"/>
              <a:t>2</a:t>
            </a:r>
            <a:r>
              <a:rPr lang="en-US" dirty="0" smtClean="0"/>
              <a:t> – 10</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4.4 Solve </a:t>
            </a:r>
            <a:r>
              <a:rPr lang="en-US" i="1" cap="none" dirty="0" smtClean="0"/>
              <a:t>ax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a:xfrm>
            <a:off x="457200" y="1200150"/>
            <a:ext cx="5410200" cy="3394472"/>
          </a:xfrm>
        </p:spPr>
        <p:txBody>
          <a:bodyPr>
            <a:normAutofit lnSpcReduction="10000"/>
          </a:bodyPr>
          <a:lstStyle/>
          <a:p>
            <a:r>
              <a:rPr lang="en-US" dirty="0" smtClean="0"/>
              <a:t>You are designing a garden.  You want the garden to be made up of a rectangular flower bed surrounded by a border of uniform width to be covered with decorative stones.  You have decided that the flower bed will be 22 feet by 15 feet, and your budget will allow for enough stone to cover 120 square feet.  What should be the width of the border?</a:t>
            </a:r>
            <a:endParaRPr lang="en-US" dirty="0"/>
          </a:p>
        </p:txBody>
      </p:sp>
      <p:sp>
        <p:nvSpPr>
          <p:cNvPr id="4" name="Rectangle 3"/>
          <p:cNvSpPr/>
          <p:nvPr/>
        </p:nvSpPr>
        <p:spPr>
          <a:xfrm>
            <a:off x="6248400" y="1371600"/>
            <a:ext cx="2667000" cy="3086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6629400" y="1657350"/>
            <a:ext cx="1905000" cy="2514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6705600" y="2686050"/>
            <a:ext cx="685800" cy="400110"/>
          </a:xfrm>
          <a:prstGeom prst="rect">
            <a:avLst/>
          </a:prstGeom>
          <a:noFill/>
        </p:spPr>
        <p:txBody>
          <a:bodyPr wrap="square" rtlCol="0">
            <a:spAutoFit/>
          </a:bodyPr>
          <a:lstStyle/>
          <a:p>
            <a:r>
              <a:rPr lang="en-US" sz="2000" dirty="0" smtClean="0"/>
              <a:t>22</a:t>
            </a:r>
            <a:endParaRPr lang="en-US" dirty="0"/>
          </a:p>
        </p:txBody>
      </p:sp>
      <p:sp>
        <p:nvSpPr>
          <p:cNvPr id="7" name="TextBox 6"/>
          <p:cNvSpPr txBox="1"/>
          <p:nvPr/>
        </p:nvSpPr>
        <p:spPr>
          <a:xfrm>
            <a:off x="7391400" y="3929018"/>
            <a:ext cx="685800" cy="400110"/>
          </a:xfrm>
          <a:prstGeom prst="rect">
            <a:avLst/>
          </a:prstGeom>
          <a:noFill/>
        </p:spPr>
        <p:txBody>
          <a:bodyPr wrap="square" rtlCol="0">
            <a:spAutoFit/>
          </a:bodyPr>
          <a:lstStyle/>
          <a:p>
            <a:r>
              <a:rPr lang="en-US" sz="2000" dirty="0" smtClean="0"/>
              <a:t>15</a:t>
            </a:r>
            <a:endParaRPr lang="en-US" dirty="0"/>
          </a:p>
        </p:txBody>
      </p:sp>
      <p:sp>
        <p:nvSpPr>
          <p:cNvPr id="8" name="TextBox 7"/>
          <p:cNvSpPr txBox="1"/>
          <p:nvPr/>
        </p:nvSpPr>
        <p:spPr>
          <a:xfrm>
            <a:off x="6293604" y="3348603"/>
            <a:ext cx="685800" cy="400110"/>
          </a:xfrm>
          <a:prstGeom prst="rect">
            <a:avLst/>
          </a:prstGeom>
          <a:noFill/>
        </p:spPr>
        <p:txBody>
          <a:bodyPr wrap="square" rtlCol="0">
            <a:spAutoFit/>
          </a:bodyPr>
          <a:lstStyle/>
          <a:p>
            <a:r>
              <a:rPr lang="en-US" sz="2000" dirty="0" smtClean="0"/>
              <a:t>x</a:t>
            </a:r>
            <a:endParaRPr lang="en-US" dirty="0"/>
          </a:p>
        </p:txBody>
      </p:sp>
      <p:cxnSp>
        <p:nvCxnSpPr>
          <p:cNvPr id="10" name="Straight Arrow Connector 9"/>
          <p:cNvCxnSpPr/>
          <p:nvPr/>
        </p:nvCxnSpPr>
        <p:spPr>
          <a:xfrm>
            <a:off x="6248400" y="3371850"/>
            <a:ext cx="381000" cy="1191"/>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86600" y="4157618"/>
            <a:ext cx="685800" cy="400110"/>
          </a:xfrm>
          <a:prstGeom prst="rect">
            <a:avLst/>
          </a:prstGeom>
          <a:noFill/>
        </p:spPr>
        <p:txBody>
          <a:bodyPr wrap="square" rtlCol="0">
            <a:spAutoFit/>
          </a:bodyPr>
          <a:lstStyle/>
          <a:p>
            <a:r>
              <a:rPr lang="en-US" sz="2000" dirty="0" smtClean="0"/>
              <a:t>x</a:t>
            </a:r>
            <a:endParaRPr lang="en-US" dirty="0"/>
          </a:p>
        </p:txBody>
      </p:sp>
      <p:cxnSp>
        <p:nvCxnSpPr>
          <p:cNvPr id="12" name="Straight Arrow Connector 11"/>
          <p:cNvCxnSpPr/>
          <p:nvPr/>
        </p:nvCxnSpPr>
        <p:spPr>
          <a:xfrm rot="5400000">
            <a:off x="6905625" y="4314031"/>
            <a:ext cx="28575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4.4 Solve </a:t>
            </a:r>
            <a:r>
              <a:rPr lang="en-US" i="1" cap="none" dirty="0" smtClean="0"/>
              <a:t>ax</a:t>
            </a:r>
            <a:r>
              <a:rPr lang="en-US" cap="none" baseline="30000" dirty="0" smtClean="0"/>
              <a:t>2</a:t>
            </a:r>
            <a:r>
              <a:rPr lang="en-US" i="1" cap="none" dirty="0" smtClean="0"/>
              <a:t> + </a:t>
            </a:r>
            <a:r>
              <a:rPr lang="en-US" i="1" cap="none" dirty="0" err="1" smtClean="0"/>
              <a:t>bx</a:t>
            </a:r>
            <a:r>
              <a:rPr lang="en-US" i="1" cap="none" dirty="0" smtClean="0"/>
              <a:t> + c </a:t>
            </a:r>
            <a:r>
              <a:rPr lang="en-US" cap="none" dirty="0" smtClean="0"/>
              <a:t>= 0 </a:t>
            </a:r>
            <a:r>
              <a:rPr lang="en-US" dirty="0" smtClean="0"/>
              <a:t>by Factoring</a:t>
            </a:r>
            <a:endParaRPr lang="en-US" dirty="0"/>
          </a:p>
        </p:txBody>
      </p:sp>
      <p:sp>
        <p:nvSpPr>
          <p:cNvPr id="3" name="Content Placeholder 2"/>
          <p:cNvSpPr>
            <a:spLocks noGrp="1"/>
          </p:cNvSpPr>
          <p:nvPr>
            <p:ph idx="1"/>
          </p:nvPr>
        </p:nvSpPr>
        <p:spPr/>
        <p:txBody>
          <a:bodyPr/>
          <a:lstStyle/>
          <a:p>
            <a:r>
              <a:rPr lang="en-US" i="1" dirty="0"/>
              <a:t>263 #3-27 every other odd, 31-47 odd, 51, 55, 59, </a:t>
            </a:r>
            <a:r>
              <a:rPr lang="en-US" i="1" dirty="0" smtClean="0"/>
              <a:t>65 + </a:t>
            </a:r>
            <a:r>
              <a:rPr lang="en-US" i="1" smtClean="0"/>
              <a:t>5 choice = 25</a:t>
            </a:r>
            <a:endParaRPr lang="en-US" i="1" dirty="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4.4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Solve Quadratic Equations by Finding Square Roots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smtClean="0"/>
                  <a:t>Find</a:t>
                </a:r>
              </a:p>
              <a:p>
                <a:pPr lvl="1"/>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36</m:t>
                        </m:r>
                      </m:e>
                    </m:rad>
                  </m:oMath>
                </a14:m>
                <a:endParaRPr lang="en-US" dirty="0" smtClean="0"/>
              </a:p>
              <a:p>
                <a:pPr lvl="1"/>
                <a:endParaRPr lang="en-US" dirty="0"/>
              </a:p>
              <a:p>
                <a:pPr lvl="1"/>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9</m:t>
                        </m:r>
                      </m:e>
                    </m:rad>
                  </m:oMath>
                </a14:m>
                <a:endParaRPr lang="en-US" dirty="0" smtClean="0"/>
              </a:p>
              <a:p>
                <a:pPr lvl="1"/>
                <a:endParaRPr lang="en-US" dirty="0"/>
              </a:p>
              <a:p>
                <a:pPr lvl="1"/>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4</m:t>
                        </m:r>
                      </m:e>
                    </m:rad>
                  </m:oMath>
                </a14:m>
                <a:endParaRPr lang="en-US" dirty="0" smtClean="0"/>
              </a:p>
              <a:p>
                <a:endParaRPr lang="en-US" dirty="0" smtClean="0"/>
              </a:p>
              <a:p>
                <a:r>
                  <a:rPr lang="en-US" dirty="0" smtClean="0"/>
                  <a:t>What do you notice?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1752" b="-2830"/>
                </a:stretch>
              </a:blipFill>
            </p:spPr>
            <p:txBody>
              <a:bodyPr/>
              <a:lstStyle/>
              <a:p>
                <a:r>
                  <a:rPr lang="en-US">
                    <a:noFill/>
                  </a:rPr>
                  <a:t> </a:t>
                </a:r>
              </a:p>
            </p:txBody>
          </p:sp>
        </mc:Fallback>
      </mc:AlternateContent>
      <p:sp>
        <p:nvSpPr>
          <p:cNvPr id="1026" name="Rectangle 2"/>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8" name="Rectangle 4"/>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 Graph quadratic Functions in Standard Form</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589" t="24851" r="1" b="50299"/>
          <a:stretch/>
        </p:blipFill>
        <p:spPr>
          <a:xfrm>
            <a:off x="533400" y="1276349"/>
            <a:ext cx="8153400" cy="3841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Solve Quadratic Equations by Finding Square Roots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Square Root Definition</a:t>
                </a:r>
              </a:p>
              <a:p>
                <a:pPr lvl="1"/>
                <a:r>
                  <a:rPr lang="en-US" dirty="0" smtClean="0"/>
                  <a:t>If a</a:t>
                </a:r>
                <a:r>
                  <a:rPr lang="en-US" baseline="30000" dirty="0" smtClean="0"/>
                  <a:t>2</a:t>
                </a:r>
                <a:r>
                  <a:rPr lang="en-US" dirty="0" smtClean="0"/>
                  <a:t> = b, then a is the square root of b</a:t>
                </a:r>
              </a:p>
              <a:p>
                <a:pPr lvl="1"/>
                <a:r>
                  <a:rPr lang="en-US" dirty="0" smtClean="0"/>
                  <a:t>A positive number has 2 square roots shown by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𝑏</m:t>
                        </m:r>
                      </m:e>
                    </m:rad>
                  </m:oMath>
                </a14:m>
                <a:r>
                  <a:rPr lang="en-US" dirty="0" smtClean="0"/>
                  <a:t> and  </a:t>
                </a:r>
                <a14:m>
                  <m:oMath xmlns:m="http://schemas.openxmlformats.org/officeDocument/2006/math">
                    <m:r>
                      <a:rPr lang="en-US" b="0" i="1" smtClean="0">
                        <a:latin typeface="Cambria Math"/>
                      </a:rPr>
                      <m:t>−</m:t>
                    </m:r>
                    <m:rad>
                      <m:radPr>
                        <m:degHide m:val="on"/>
                        <m:ctrlPr>
                          <a:rPr lang="en-US" b="0" i="1" smtClean="0">
                            <a:latin typeface="Cambria Math" panose="02040503050406030204" pitchFamily="18" charset="0"/>
                          </a:rPr>
                        </m:ctrlPr>
                      </m:radPr>
                      <m:deg/>
                      <m:e>
                        <m:r>
                          <a:rPr lang="en-US" b="0" i="1" smtClean="0">
                            <a:latin typeface="Cambria Math"/>
                          </a:rPr>
                          <m:t>𝑏</m:t>
                        </m:r>
                      </m:e>
                    </m:rad>
                  </m:oMath>
                </a14:m>
                <a:endParaRPr lang="en-US" dirty="0" smtClean="0"/>
              </a:p>
              <a:p>
                <a:pPr lvl="1"/>
                <a:endParaRPr lang="en-US" dirty="0" smtClean="0"/>
              </a:p>
              <a:p>
                <a:pPr lvl="1"/>
                <a:endParaRPr lang="en-US" dirty="0" smtClean="0"/>
              </a:p>
              <a:p>
                <a:pPr lvl="1"/>
                <a:r>
                  <a:rPr lang="en-US" dirty="0" smtClean="0"/>
                  <a:t>Expression with radical sign is called a radical expression</a:t>
                </a:r>
              </a:p>
              <a:p>
                <a:pPr lvl="0"/>
                <a:r>
                  <a:rPr lang="en-US" dirty="0" smtClean="0"/>
                  <a:t>Simplifying</a:t>
                </a:r>
              </a:p>
              <a:p>
                <a:pPr lvl="1"/>
                <a:r>
                  <a:rPr lang="en-US" dirty="0" smtClean="0"/>
                  <a:t>All perfect squares taken out</a:t>
                </a:r>
              </a:p>
              <a:p>
                <a:pPr lvl="1"/>
                <a:r>
                  <a:rPr lang="en-US" dirty="0" smtClean="0"/>
                  <a:t>No radicals in denominator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481" t="-3504" b="-674"/>
                </a:stretch>
              </a:blipFill>
            </p:spPr>
            <p:txBody>
              <a:bodyPr/>
              <a:lstStyle/>
              <a:p>
                <a:r>
                  <a:rPr lang="en-US">
                    <a:noFill/>
                  </a:rPr>
                  <a:t> </a:t>
                </a:r>
              </a:p>
            </p:txBody>
          </p:sp>
        </mc:Fallback>
      </mc:AlternateContent>
      <p:sp>
        <p:nvSpPr>
          <p:cNvPr id="5" name="TextBox 4"/>
          <p:cNvSpPr txBox="1"/>
          <p:nvPr/>
        </p:nvSpPr>
        <p:spPr>
          <a:xfrm>
            <a:off x="6019800" y="2481491"/>
            <a:ext cx="1676400" cy="523220"/>
          </a:xfrm>
          <a:prstGeom prst="rect">
            <a:avLst/>
          </a:prstGeom>
          <a:noFill/>
        </p:spPr>
        <p:txBody>
          <a:bodyPr wrap="square" rtlCol="0">
            <a:spAutoFit/>
          </a:bodyPr>
          <a:lstStyle/>
          <a:p>
            <a:r>
              <a:rPr lang="en-US" sz="2800" dirty="0" smtClean="0"/>
              <a:t>radicand</a:t>
            </a:r>
            <a:endParaRPr lang="en-US" dirty="0"/>
          </a:p>
        </p:txBody>
      </p:sp>
      <p:sp>
        <p:nvSpPr>
          <p:cNvPr id="6" name="TextBox 5"/>
          <p:cNvSpPr txBox="1"/>
          <p:nvPr/>
        </p:nvSpPr>
        <p:spPr>
          <a:xfrm>
            <a:off x="1905000" y="2481491"/>
            <a:ext cx="1981200" cy="523220"/>
          </a:xfrm>
          <a:prstGeom prst="rect">
            <a:avLst/>
          </a:prstGeom>
          <a:noFill/>
        </p:spPr>
        <p:txBody>
          <a:bodyPr wrap="square" rtlCol="0">
            <a:spAutoFit/>
          </a:bodyPr>
          <a:lstStyle/>
          <a:p>
            <a:r>
              <a:rPr lang="en-US" sz="2800" dirty="0" smtClean="0"/>
              <a:t>radical sign</a:t>
            </a:r>
            <a:endParaRPr lang="en-US" dirty="0"/>
          </a:p>
        </p:txBody>
      </p:sp>
      <p:cxnSp>
        <p:nvCxnSpPr>
          <p:cNvPr id="8" name="Straight Arrow Connector 7"/>
          <p:cNvCxnSpPr>
            <a:stCxn id="6" idx="3"/>
          </p:cNvCxnSpPr>
          <p:nvPr/>
        </p:nvCxnSpPr>
        <p:spPr>
          <a:xfrm flipV="1">
            <a:off x="3886200" y="2595792"/>
            <a:ext cx="609600" cy="1473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1"/>
          </p:cNvCxnSpPr>
          <p:nvPr/>
        </p:nvCxnSpPr>
        <p:spPr>
          <a:xfrm flipH="1" flipV="1">
            <a:off x="5486400" y="2652942"/>
            <a:ext cx="533400" cy="9015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267200" y="2343150"/>
                <a:ext cx="1411284" cy="9178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4800" b="0" i="1" smtClean="0">
                              <a:latin typeface="Cambria Math" panose="02040503050406030204" pitchFamily="18" charset="0"/>
                            </a:rPr>
                          </m:ctrlPr>
                        </m:radPr>
                        <m:deg/>
                        <m:e>
                          <m:r>
                            <a:rPr lang="en-US" sz="4800" b="0" i="1" smtClean="0">
                              <a:latin typeface="Cambria Math"/>
                            </a:rPr>
                            <m:t>36</m:t>
                          </m:r>
                        </m:e>
                      </m:ra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267200" y="2343150"/>
                <a:ext cx="1411284" cy="917880"/>
              </a:xfrm>
              <a:prstGeom prst="rect">
                <a:avLst/>
              </a:prstGeom>
              <a:blipFill rotWithShape="1">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p:bldP spid="6" grpId="0" uiExpand="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Solve Quadratic Equations by Finding Square Roots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smtClean="0"/>
                  <a:t>Properties of square roots</a:t>
                </a:r>
              </a:p>
              <a:p>
                <a:pPr lvl="0"/>
                <a:r>
                  <a:rPr lang="en-US" dirty="0" smtClean="0"/>
                  <a:t>Product Property</a:t>
                </a:r>
              </a:p>
              <a:p>
                <a:pPr lvl="1"/>
                <a14:m>
                  <m:oMath xmlns:m="http://schemas.openxmlformats.org/officeDocument/2006/math">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𝑎𝑏</m:t>
                        </m:r>
                      </m:e>
                    </m:rad>
                    <m:r>
                      <a:rPr lang="en-US" b="0" i="1" smtClean="0">
                        <a:latin typeface="Cambria Math"/>
                        <a:sym typeface="Symbol"/>
                      </a:rPr>
                      <m:t>=</m:t>
                    </m:r>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𝑎</m:t>
                        </m:r>
                      </m:e>
                    </m:rad>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𝑏</m:t>
                        </m:r>
                      </m:e>
                    </m:rad>
                  </m:oMath>
                </a14:m>
                <a:endParaRPr lang="en-US" dirty="0" smtClean="0"/>
              </a:p>
              <a:p>
                <a:pPr lvl="0"/>
                <a:r>
                  <a:rPr lang="en-US" dirty="0" smtClean="0"/>
                  <a:t>Quotient Property</a:t>
                </a:r>
              </a:p>
              <a:p>
                <a:pPr lvl="1"/>
                <a14:m>
                  <m:oMath xmlns:m="http://schemas.openxmlformats.org/officeDocument/2006/math">
                    <m:rad>
                      <m:radPr>
                        <m:degHide m:val="on"/>
                        <m:ctrlPr>
                          <a:rPr lang="en-US" b="0" i="1" smtClean="0">
                            <a:latin typeface="Cambria Math" panose="02040503050406030204" pitchFamily="18" charset="0"/>
                            <a:sym typeface="Symbol"/>
                          </a:rPr>
                        </m:ctrlPr>
                      </m:radPr>
                      <m:deg/>
                      <m:e>
                        <m:f>
                          <m:fPr>
                            <m:ctrlPr>
                              <a:rPr lang="en-US" b="0" i="1" smtClean="0">
                                <a:latin typeface="Cambria Math" panose="02040503050406030204" pitchFamily="18" charset="0"/>
                                <a:sym typeface="Symbol"/>
                              </a:rPr>
                            </m:ctrlPr>
                          </m:fPr>
                          <m:num>
                            <m:r>
                              <a:rPr lang="en-US" b="0" i="1" smtClean="0">
                                <a:latin typeface="Cambria Math"/>
                                <a:sym typeface="Symbol"/>
                              </a:rPr>
                              <m:t>𝑎</m:t>
                            </m:r>
                          </m:num>
                          <m:den>
                            <m:r>
                              <a:rPr lang="en-US" b="0" i="1" smtClean="0">
                                <a:latin typeface="Cambria Math"/>
                                <a:sym typeface="Symbol"/>
                              </a:rPr>
                              <m:t>𝑏</m:t>
                            </m:r>
                          </m:den>
                        </m:f>
                      </m:e>
                    </m:rad>
                    <m:r>
                      <a:rPr lang="en-US" b="0" i="1" smtClean="0">
                        <a:latin typeface="Cambria Math"/>
                        <a:sym typeface="Symbol"/>
                      </a:rPr>
                      <m:t>=</m:t>
                    </m:r>
                    <m:f>
                      <m:fPr>
                        <m:ctrlPr>
                          <a:rPr lang="en-US" b="0" i="1" smtClean="0">
                            <a:latin typeface="Cambria Math" panose="02040503050406030204" pitchFamily="18" charset="0"/>
                            <a:sym typeface="Symbol"/>
                          </a:rPr>
                        </m:ctrlPr>
                      </m:fPr>
                      <m:num>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𝑎</m:t>
                            </m:r>
                          </m:e>
                        </m:rad>
                      </m:num>
                      <m:den>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𝑏</m:t>
                            </m:r>
                          </m:e>
                        </m:rad>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2564" t="-14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pPr lvl="0"/>
                <a:r>
                  <a:rPr lang="en-US" dirty="0"/>
                  <a:t>Examples: Simplify</a:t>
                </a:r>
              </a:p>
              <a:p>
                <a:pPr lvl="1"/>
                <a14:m>
                  <m:oMath xmlns:m="http://schemas.openxmlformats.org/officeDocument/2006/math">
                    <m:rad>
                      <m:radPr>
                        <m:degHide m:val="on"/>
                        <m:ctrlPr>
                          <a:rPr lang="en-US" i="1">
                            <a:latin typeface="Cambria Math" panose="02040503050406030204" pitchFamily="18" charset="0"/>
                            <a:sym typeface="Symbol"/>
                          </a:rPr>
                        </m:ctrlPr>
                      </m:radPr>
                      <m:deg/>
                      <m:e>
                        <m:r>
                          <a:rPr lang="en-US" i="1">
                            <a:latin typeface="Cambria Math"/>
                            <a:sym typeface="Symbol"/>
                          </a:rPr>
                          <m:t>500</m:t>
                        </m:r>
                      </m:e>
                    </m:rad>
                  </m:oMath>
                </a14:m>
                <a:endParaRPr lang="en-US" dirty="0"/>
              </a:p>
              <a:p>
                <a:pPr lvl="1"/>
                <a:endParaRPr lang="en-US" i="1" dirty="0" smtClean="0">
                  <a:latin typeface="Cambria Math"/>
                </a:endParaRPr>
              </a:p>
              <a:p>
                <a:pPr lvl="1"/>
                <a:endParaRPr lang="en-US" i="1" dirty="0">
                  <a:latin typeface="Cambria Math"/>
                </a:endParaRPr>
              </a:p>
              <a:p>
                <a:pPr lvl="1"/>
                <a14:m>
                  <m:oMath xmlns:m="http://schemas.openxmlformats.org/officeDocument/2006/math">
                    <m:r>
                      <a:rPr lang="en-US" i="1">
                        <a:latin typeface="Cambria Math"/>
                      </a:rPr>
                      <m:t>3</m:t>
                    </m:r>
                    <m:rad>
                      <m:radPr>
                        <m:degHide m:val="on"/>
                        <m:ctrlPr>
                          <a:rPr lang="en-US" i="1">
                            <a:latin typeface="Cambria Math" panose="02040503050406030204" pitchFamily="18" charset="0"/>
                          </a:rPr>
                        </m:ctrlPr>
                      </m:radPr>
                      <m:deg/>
                      <m:e>
                        <m:r>
                          <a:rPr lang="en-US" i="1">
                            <a:latin typeface="Cambria Math"/>
                          </a:rPr>
                          <m:t>12</m:t>
                        </m:r>
                      </m:e>
                    </m:rad>
                    <m:rad>
                      <m:radPr>
                        <m:degHide m:val="on"/>
                        <m:ctrlPr>
                          <a:rPr lang="en-US" i="1">
                            <a:latin typeface="Cambria Math" panose="02040503050406030204" pitchFamily="18" charset="0"/>
                          </a:rPr>
                        </m:ctrlPr>
                      </m:radPr>
                      <m:deg/>
                      <m:e>
                        <m:r>
                          <a:rPr lang="en-US" i="1">
                            <a:latin typeface="Cambria Math"/>
                          </a:rPr>
                          <m:t>6</m:t>
                        </m:r>
                      </m:e>
                    </m:rad>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4"/>
                <a:stretch>
                  <a:fillRect l="-2719" t="-1456"/>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Solve Quadratic Equations by Finding Square Roots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smtClean="0"/>
                  <a:t>Simplify</a:t>
                </a:r>
              </a:p>
              <a:p>
                <a:pPr lvl="1"/>
                <a14:m>
                  <m:oMath xmlns:m="http://schemas.openxmlformats.org/officeDocument/2006/math">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25</m:t>
                            </m:r>
                          </m:num>
                          <m:den>
                            <m:r>
                              <a:rPr lang="en-US" b="0" i="1" smtClean="0">
                                <a:latin typeface="Cambria Math"/>
                              </a:rPr>
                              <m:t>3</m:t>
                            </m:r>
                          </m:den>
                        </m:f>
                      </m:e>
                    </m:rad>
                  </m:oMath>
                </a14:m>
                <a:endParaRPr lang="en-US" dirty="0" smtClean="0"/>
              </a:p>
              <a:p>
                <a:pPr lvl="1"/>
                <a:endParaRPr lang="en-US" dirty="0"/>
              </a:p>
              <a:p>
                <a:pPr lvl="1"/>
                <a:endParaRPr lang="en-US" dirty="0" smtClean="0"/>
              </a:p>
              <a:p>
                <a:pPr lvl="1"/>
                <a:endParaRPr lang="en-US" dirty="0" smtClean="0"/>
              </a:p>
              <a:p>
                <a:pPr lvl="1"/>
                <a:endParaRPr lang="en-US" dirty="0" smtClean="0">
                  <a:sym typeface="Symbol"/>
                </a:endParaRPr>
              </a:p>
              <a:p>
                <a:pPr lvl="1"/>
                <a:endParaRPr lang="en-US" dirty="0" smtClean="0">
                  <a:sym typeface="Symbol"/>
                </a:endParaRPr>
              </a:p>
              <a:p>
                <a:pPr lvl="1"/>
                <a:endParaRPr lang="en-US" dirty="0" smtClean="0">
                  <a:sym typeface="Symbol"/>
                </a:endParaRPr>
              </a:p>
              <a:p>
                <a:pPr lvl="1">
                  <a:buNone/>
                </a:pPr>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2564" t="-1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lstStyle/>
              <a:p>
                <a14:m>
                  <m:oMath xmlns:m="http://schemas.openxmlformats.org/officeDocument/2006/math">
                    <m:f>
                      <m:fPr>
                        <m:ctrlPr>
                          <a:rPr lang="en-US" i="1">
                            <a:latin typeface="Cambria Math" panose="02040503050406030204" pitchFamily="18" charset="0"/>
                          </a:rPr>
                        </m:ctrlPr>
                      </m:fPr>
                      <m:num>
                        <m:r>
                          <a:rPr lang="en-US" i="1">
                            <a:latin typeface="Cambria Math"/>
                          </a:rPr>
                          <m:t>5</m:t>
                        </m:r>
                      </m:num>
                      <m:den>
                        <m:r>
                          <a:rPr lang="en-US" i="1">
                            <a:latin typeface="Cambria Math"/>
                          </a:rPr>
                          <m:t>2+</m:t>
                        </m:r>
                        <m:rad>
                          <m:radPr>
                            <m:degHide m:val="on"/>
                            <m:ctrlPr>
                              <a:rPr lang="en-US" i="1">
                                <a:latin typeface="Cambria Math" panose="02040503050406030204" pitchFamily="18" charset="0"/>
                              </a:rPr>
                            </m:ctrlPr>
                          </m:radPr>
                          <m:deg/>
                          <m:e>
                            <m:r>
                              <a:rPr lang="en-US" i="1">
                                <a:latin typeface="Cambria Math"/>
                              </a:rPr>
                              <m:t>3</m:t>
                            </m:r>
                          </m:e>
                        </m:rad>
                      </m:den>
                    </m:f>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4.5 Solve Quadratic Equations by Finding Square Roots</a:t>
            </a:r>
            <a:endParaRPr lang="en-US" dirty="0"/>
          </a:p>
        </p:txBody>
      </p:sp>
      <p:sp>
        <p:nvSpPr>
          <p:cNvPr id="3" name="Content Placeholder 2"/>
          <p:cNvSpPr>
            <a:spLocks noGrp="1"/>
          </p:cNvSpPr>
          <p:nvPr>
            <p:ph idx="1"/>
          </p:nvPr>
        </p:nvSpPr>
        <p:spPr>
          <a:xfrm>
            <a:off x="457200" y="1421587"/>
            <a:ext cx="8248708" cy="3721913"/>
          </a:xfrm>
        </p:spPr>
        <p:txBody>
          <a:bodyPr>
            <a:normAutofit fontScale="77500" lnSpcReduction="20000"/>
          </a:bodyPr>
          <a:lstStyle/>
          <a:p>
            <a:r>
              <a:rPr lang="en-US" dirty="0" smtClean="0"/>
              <a:t>Solving Quadratic Equations by finding square roots</a:t>
            </a:r>
          </a:p>
          <a:p>
            <a:pPr lvl="1"/>
            <a:r>
              <a:rPr lang="en-US" dirty="0" smtClean="0"/>
              <a:t>When? Only 1 term with x and it </a:t>
            </a:r>
            <a:r>
              <a:rPr lang="en-US" smtClean="0"/>
              <a:t>is squared</a:t>
            </a:r>
            <a:endParaRPr lang="en-US" dirty="0" smtClean="0"/>
          </a:p>
          <a:p>
            <a:pPr lvl="1"/>
            <a:r>
              <a:rPr lang="en-US" dirty="0" smtClean="0"/>
              <a:t>Isolate the square and then take the </a:t>
            </a:r>
            <a:r>
              <a:rPr lang="en-US" dirty="0" smtClean="0">
                <a:sym typeface="Symbol"/>
              </a:rPr>
              <a:t></a:t>
            </a:r>
            <a:endParaRPr lang="en-US" dirty="0" smtClean="0"/>
          </a:p>
          <a:p>
            <a:pPr lvl="0"/>
            <a:r>
              <a:rPr lang="en-US" dirty="0" smtClean="0"/>
              <a:t>Solve</a:t>
            </a:r>
          </a:p>
          <a:p>
            <a:pPr lvl="1"/>
            <a:r>
              <a:rPr lang="en-US" dirty="0" smtClean="0"/>
              <a:t>3 – 5x</a:t>
            </a:r>
            <a:r>
              <a:rPr lang="en-US" baseline="30000" dirty="0" smtClean="0"/>
              <a:t>2</a:t>
            </a:r>
            <a:r>
              <a:rPr lang="en-US" dirty="0" smtClean="0"/>
              <a:t> = -9</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r>
              <a:rPr lang="en-US" sz="2800" i="1" dirty="0" smtClean="0"/>
              <a:t>269 #1-39 odd + 5 choice = 25</a:t>
            </a:r>
          </a:p>
          <a:p>
            <a:endParaRPr lang="en-US" sz="3000" dirty="0"/>
          </a:p>
        </p:txBody>
      </p:sp>
      <p:sp>
        <p:nvSpPr>
          <p:cNvPr id="4" name="Content Placeholder 2"/>
          <p:cNvSpPr txBox="1">
            <a:spLocks/>
          </p:cNvSpPr>
          <p:nvPr/>
        </p:nvSpPr>
        <p:spPr>
          <a:xfrm>
            <a:off x="4572000" y="1543050"/>
            <a:ext cx="4133908" cy="3200400"/>
          </a:xfrm>
          <a:prstGeom prst="rect">
            <a:avLst/>
          </a:prstGeom>
        </p:spPr>
        <p:txBody>
          <a:bodyPr vert="horz" rtlCol="0">
            <a:normAutofit/>
          </a:bodyPr>
          <a:lstStyle/>
          <a:p>
            <a:pPr marL="742950" marR="0" lvl="1" indent="-285750" algn="l" defTabSz="914400" rtl="0" eaLnBrk="1" fontAlgn="auto" latinLnBrk="0" hangingPunct="1">
              <a:lnSpc>
                <a:spcPct val="100000"/>
              </a:lnSpc>
              <a:spcBef>
                <a:spcPct val="20000"/>
              </a:spcBef>
              <a:spcAft>
                <a:spcPts val="0"/>
              </a:spcAft>
              <a:buClr>
                <a:schemeClr val="accent2"/>
              </a:buClr>
              <a:buSzPct val="50000"/>
              <a:buFont typeface="Wingdings"/>
              <a:buChar char="n"/>
              <a:tabLst/>
              <a:defRPr/>
            </a:pPr>
            <a:endParaRPr kumimoji="1" lang="en-US" sz="2800" b="0" i="0" u="none" strike="noStrike" kern="0" cap="none" spc="0" normalizeH="0" baseline="0" noProof="0" dirty="0" smtClean="0">
              <a:ln>
                <a:noFill/>
              </a:ln>
              <a:solidFill>
                <a:schemeClr val="bg2">
                  <a:lumMod val="25000"/>
                </a:schemeClr>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accent2"/>
              </a:buClr>
              <a:buSzPct val="50000"/>
              <a:buFont typeface="Wingdings"/>
              <a:buChar char="n"/>
              <a:tabLst/>
              <a:defRPr/>
            </a:pPr>
            <a:r>
              <a:rPr kumimoji="1" lang="en-US" sz="2600" b="0" i="0" u="none" strike="noStrike" kern="0" cap="none" spc="0" normalizeH="0" baseline="0" noProof="0" dirty="0" smtClean="0">
                <a:ln>
                  <a:noFill/>
                </a:ln>
                <a:solidFill>
                  <a:schemeClr val="bg2">
                    <a:lumMod val="25000"/>
                  </a:schemeClr>
                </a:solidFill>
                <a:effectLst/>
                <a:uLnTx/>
                <a:uFillTx/>
                <a:latin typeface="+mn-lt"/>
                <a:ea typeface="+mn-ea"/>
                <a:cs typeface="+mn-cs"/>
              </a:rPr>
              <a:t>3(x – 2)</a:t>
            </a:r>
            <a:r>
              <a:rPr kumimoji="1" lang="en-US" sz="2600" b="0" i="0" u="none" strike="noStrike" kern="0" cap="none" spc="0" normalizeH="0" baseline="30000" noProof="0" dirty="0" smtClean="0">
                <a:ln>
                  <a:noFill/>
                </a:ln>
                <a:solidFill>
                  <a:schemeClr val="bg2">
                    <a:lumMod val="25000"/>
                  </a:schemeClr>
                </a:solidFill>
                <a:effectLst/>
                <a:uLnTx/>
                <a:uFillTx/>
                <a:latin typeface="+mn-lt"/>
                <a:ea typeface="+mn-ea"/>
                <a:cs typeface="+mn-cs"/>
              </a:rPr>
              <a:t>2</a:t>
            </a:r>
            <a:r>
              <a:rPr kumimoji="1" lang="en-US" sz="2600" b="0" i="0" u="none" strike="noStrike" kern="0" cap="none" spc="0" normalizeH="0" baseline="0" noProof="0" dirty="0" smtClean="0">
                <a:ln>
                  <a:noFill/>
                </a:ln>
                <a:solidFill>
                  <a:schemeClr val="bg2">
                    <a:lumMod val="25000"/>
                  </a:schemeClr>
                </a:solidFill>
                <a:effectLst/>
                <a:uLnTx/>
                <a:uFillTx/>
                <a:latin typeface="+mn-lt"/>
                <a:ea typeface="+mn-ea"/>
                <a:cs typeface="+mn-cs"/>
              </a:rPr>
              <a:t> = 21</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55000"/>
              <a:buFont typeface="Wingdings"/>
              <a:buChar char="p"/>
              <a:tabLst/>
              <a:defRPr/>
            </a:pPr>
            <a:endParaRPr kumimoji="1" lang="en-US" sz="3200" b="0" i="0" u="none" strike="noStrike" kern="0" cap="none" spc="0" normalizeH="0" baseline="0" noProof="0" dirty="0">
              <a:ln>
                <a:noFill/>
              </a:ln>
              <a:solidFill>
                <a:schemeClr val="bg2">
                  <a:lumMod val="25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4.5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3" name="Content Placeholder 2"/>
          <p:cNvSpPr>
            <a:spLocks noGrp="1"/>
          </p:cNvSpPr>
          <p:nvPr>
            <p:ph idx="1"/>
          </p:nvPr>
        </p:nvSpPr>
        <p:spPr/>
        <p:txBody>
          <a:bodyPr>
            <a:normAutofit/>
          </a:bodyPr>
          <a:lstStyle/>
          <a:p>
            <a:r>
              <a:rPr lang="en-US" dirty="0" smtClean="0"/>
              <a:t>When we were young we learned to count.  </a:t>
            </a:r>
          </a:p>
          <a:p>
            <a:r>
              <a:rPr lang="en-US" dirty="0" smtClean="0"/>
              <a:t>Then as we got older we learned to operate with combining those counting numbers.  </a:t>
            </a:r>
          </a:p>
          <a:p>
            <a:r>
              <a:rPr lang="en-US" dirty="0" smtClean="0"/>
              <a:t>Next we learned about negative numbers and fractions.  With this came more rules for the operations.  </a:t>
            </a:r>
          </a:p>
          <a:p>
            <a:r>
              <a:rPr lang="en-US" dirty="0" smtClean="0"/>
              <a:t>Finally we are going to learn about complex numbers and the rules for dealing with them.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smtClean="0"/>
                  <a:t>Imaginary Number (imaginary unit)</a:t>
                </a:r>
              </a:p>
              <a:p>
                <a:pPr lvl="1"/>
                <a:r>
                  <a:rPr lang="en-US" i="1" dirty="0" err="1" smtClean="0"/>
                  <a:t>i</a:t>
                </a:r>
                <a:endParaRPr lang="en-US" i="1" dirty="0" smtClean="0"/>
              </a:p>
              <a:p>
                <a:pPr lvl="1"/>
                <a:r>
                  <a:rPr lang="en-US" i="1" dirty="0" smtClean="0"/>
                  <a:t>i</a:t>
                </a:r>
                <a:r>
                  <a:rPr lang="en-US" dirty="0" smtClean="0"/>
                  <a:t> =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−1</m:t>
                        </m:r>
                      </m:e>
                    </m:rad>
                    <m:r>
                      <a:rPr lang="en-US" b="0" i="1" smtClean="0">
                        <a:latin typeface="Cambria Math"/>
                      </a:rPr>
                      <m:t> </m:t>
                    </m:r>
                  </m:oMath>
                </a14:m>
                <a:endParaRPr lang="en-US" dirty="0" smtClean="0"/>
              </a:p>
              <a:p>
                <a:pPr lvl="1"/>
                <a:r>
                  <a:rPr lang="en-US" i="1" dirty="0" smtClean="0"/>
                  <a:t>i</a:t>
                </a:r>
                <a:r>
                  <a:rPr lang="en-US" baseline="30000" dirty="0" smtClean="0"/>
                  <a:t>2</a:t>
                </a:r>
                <a:r>
                  <a:rPr lang="en-US" dirty="0" smtClean="0"/>
                  <a:t> = -1</a:t>
                </a:r>
              </a:p>
              <a:p>
                <a:pPr lvl="0"/>
                <a:r>
                  <a:rPr lang="en-US" dirty="0" smtClean="0"/>
                  <a:t>Examples</a:t>
                </a:r>
              </a:p>
              <a:p>
                <a:pPr lvl="1"/>
                <a14:m>
                  <m:oMath xmlns:m="http://schemas.openxmlformats.org/officeDocument/2006/math">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−9</m:t>
                        </m:r>
                      </m:e>
                    </m:rad>
                  </m:oMath>
                </a14:m>
                <a:endParaRPr lang="en-US" i="1" dirty="0" smtClean="0"/>
              </a:p>
              <a:p>
                <a:pPr lvl="1"/>
                <a:endParaRPr lang="en-US" dirty="0" smtClean="0">
                  <a:sym typeface="Symbol"/>
                </a:endParaRPr>
              </a:p>
              <a:p>
                <a:pPr lvl="1"/>
                <a14:m>
                  <m:oMath xmlns:m="http://schemas.openxmlformats.org/officeDocument/2006/math">
                    <m:rad>
                      <m:radPr>
                        <m:degHide m:val="on"/>
                        <m:ctrlPr>
                          <a:rPr lang="en-US" b="0" i="1" smtClean="0">
                            <a:latin typeface="Cambria Math" panose="02040503050406030204" pitchFamily="18" charset="0"/>
                            <a:sym typeface="Symbol"/>
                          </a:rPr>
                        </m:ctrlPr>
                      </m:radPr>
                      <m:deg/>
                      <m:e>
                        <m:r>
                          <a:rPr lang="en-US" b="0" i="1" smtClean="0">
                            <a:latin typeface="Cambria Math"/>
                            <a:sym typeface="Symbol"/>
                          </a:rPr>
                          <m:t>−12</m:t>
                        </m:r>
                      </m:e>
                    </m:ra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175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3" name="Content Placeholder 2"/>
          <p:cNvSpPr>
            <a:spLocks noGrp="1"/>
          </p:cNvSpPr>
          <p:nvPr>
            <p:ph sz="half" idx="1"/>
          </p:nvPr>
        </p:nvSpPr>
        <p:spPr>
          <a:xfrm>
            <a:off x="0" y="1339445"/>
            <a:ext cx="5105400" cy="3461155"/>
          </a:xfrm>
        </p:spPr>
        <p:txBody>
          <a:bodyPr>
            <a:noAutofit/>
          </a:bodyPr>
          <a:lstStyle/>
          <a:p>
            <a:r>
              <a:rPr lang="en-US" sz="1800" dirty="0" smtClean="0"/>
              <a:t>Complex Number</a:t>
            </a:r>
          </a:p>
          <a:p>
            <a:pPr lvl="1"/>
            <a:r>
              <a:rPr lang="en-US" sz="1600" dirty="0" smtClean="0"/>
              <a:t>Includes real numbers and imaginary numbers</a:t>
            </a:r>
          </a:p>
          <a:p>
            <a:r>
              <a:rPr lang="en-US" sz="2000" dirty="0" smtClean="0"/>
              <a:t>Imaginary numbers are any number with </a:t>
            </a:r>
            <a:r>
              <a:rPr lang="en-US" sz="2000" i="1" dirty="0" err="1" smtClean="0"/>
              <a:t>i</a:t>
            </a:r>
            <a:endParaRPr lang="en-US" sz="2000" dirty="0" smtClean="0"/>
          </a:p>
          <a:p>
            <a:pPr lvl="1"/>
            <a:r>
              <a:rPr lang="en-US" sz="1600" dirty="0" smtClean="0"/>
              <a:t>(a + bi) where a and b are real</a:t>
            </a:r>
          </a:p>
          <a:p>
            <a:pPr lvl="0"/>
            <a:r>
              <a:rPr lang="en-US" sz="1800" dirty="0" smtClean="0"/>
              <a:t>Plotting</a:t>
            </a:r>
          </a:p>
          <a:p>
            <a:pPr lvl="1"/>
            <a:r>
              <a:rPr lang="en-US" sz="1600" dirty="0" smtClean="0"/>
              <a:t>Complex plane </a:t>
            </a:r>
            <a:r>
              <a:rPr lang="en-US" sz="1600" dirty="0" smtClean="0">
                <a:sym typeface="Wingdings"/>
              </a:rPr>
              <a:t></a:t>
            </a:r>
            <a:r>
              <a:rPr lang="en-US" sz="1600" dirty="0" smtClean="0"/>
              <a:t> x-axis is the real axis; y-axis is the imaginary axis</a:t>
            </a:r>
          </a:p>
          <a:p>
            <a:r>
              <a:rPr lang="en-US" sz="1800" dirty="0" smtClean="0"/>
              <a:t>Examples: plot </a:t>
            </a:r>
          </a:p>
          <a:p>
            <a:pPr lvl="1"/>
            <a:r>
              <a:rPr lang="en-US" sz="1600" dirty="0" smtClean="0"/>
              <a:t>-4-i</a:t>
            </a:r>
          </a:p>
          <a:p>
            <a:pPr lvl="1"/>
            <a:r>
              <a:rPr lang="en-US" sz="1600" dirty="0" smtClean="0"/>
              <a:t>5</a:t>
            </a:r>
          </a:p>
          <a:p>
            <a:pPr lvl="1"/>
            <a:r>
              <a:rPr lang="en-US" sz="1600" dirty="0" smtClean="0"/>
              <a:t>1 + 3i</a:t>
            </a: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276350"/>
            <a:ext cx="3946525" cy="3946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5" name="Content Placeholder 4"/>
          <p:cNvSpPr>
            <a:spLocks noGrp="1"/>
          </p:cNvSpPr>
          <p:nvPr>
            <p:ph idx="1"/>
          </p:nvPr>
        </p:nvSpPr>
        <p:spPr>
          <a:xfrm>
            <a:off x="466696" y="1393027"/>
            <a:ext cx="8248708" cy="3636173"/>
          </a:xfrm>
        </p:spPr>
        <p:txBody>
          <a:bodyPr>
            <a:normAutofit fontScale="92500" lnSpcReduction="10000"/>
          </a:bodyPr>
          <a:lstStyle/>
          <a:p>
            <a:r>
              <a:rPr lang="en-US" dirty="0" smtClean="0"/>
              <a:t>Adding and Subtracting Complex Numbers</a:t>
            </a:r>
          </a:p>
          <a:p>
            <a:pPr lvl="1"/>
            <a:r>
              <a:rPr lang="en-US" dirty="0" smtClean="0"/>
              <a:t>Add the same way you add (x + 4) + (2x – 3) </a:t>
            </a:r>
            <a:r>
              <a:rPr lang="en-US" dirty="0" smtClean="0">
                <a:sym typeface="Wingdings"/>
              </a:rPr>
              <a:t>=</a:t>
            </a:r>
            <a:r>
              <a:rPr lang="en-US" dirty="0" smtClean="0"/>
              <a:t> 3x+1</a:t>
            </a:r>
          </a:p>
          <a:p>
            <a:pPr lvl="1"/>
            <a:r>
              <a:rPr lang="en-US" dirty="0" smtClean="0"/>
              <a:t>Combine like terms</a:t>
            </a:r>
          </a:p>
          <a:p>
            <a:pPr lvl="0"/>
            <a:r>
              <a:rPr lang="en-US" dirty="0" smtClean="0"/>
              <a:t>Examples:  simplify</a:t>
            </a:r>
          </a:p>
          <a:p>
            <a:pPr lvl="1"/>
            <a:r>
              <a:rPr lang="en-US" dirty="0" smtClean="0"/>
              <a:t>(-1 + 2</a:t>
            </a:r>
            <a:r>
              <a:rPr lang="en-US" i="1" dirty="0" smtClean="0"/>
              <a:t>i</a:t>
            </a:r>
            <a:r>
              <a:rPr lang="en-US" dirty="0" smtClean="0"/>
              <a:t>) + (3 + 3</a:t>
            </a:r>
            <a:r>
              <a:rPr lang="en-US" i="1" dirty="0" smtClean="0"/>
              <a:t>i</a:t>
            </a:r>
            <a:r>
              <a:rPr lang="en-US" dirty="0" smtClean="0"/>
              <a:t>)					</a:t>
            </a:r>
          </a:p>
          <a:p>
            <a:pPr lvl="1"/>
            <a:endParaRPr lang="en-US" dirty="0" smtClean="0"/>
          </a:p>
          <a:p>
            <a:pPr lvl="1"/>
            <a:r>
              <a:rPr lang="en-US" dirty="0" smtClean="0"/>
              <a:t>(2 – 3</a:t>
            </a:r>
            <a:r>
              <a:rPr lang="en-US" i="1" dirty="0" smtClean="0"/>
              <a:t>i</a:t>
            </a:r>
            <a:r>
              <a:rPr lang="en-US" dirty="0" smtClean="0"/>
              <a:t>) – (3 – 7</a:t>
            </a:r>
            <a:r>
              <a:rPr lang="en-US" i="1" dirty="0" smtClean="0"/>
              <a:t>i</a:t>
            </a:r>
            <a:r>
              <a:rPr lang="en-US" dirty="0" smtClean="0"/>
              <a:t>)					</a:t>
            </a:r>
          </a:p>
          <a:p>
            <a:pPr lvl="1"/>
            <a:endParaRPr lang="en-US" dirty="0" smtClean="0"/>
          </a:p>
          <a:p>
            <a:pPr lvl="1"/>
            <a:r>
              <a:rPr lang="en-US" dirty="0" smtClean="0"/>
              <a:t>2</a:t>
            </a:r>
            <a:r>
              <a:rPr lang="en-US" i="1" dirty="0" smtClean="0"/>
              <a:t>i</a:t>
            </a:r>
            <a:r>
              <a:rPr lang="en-US" dirty="0" smtClean="0"/>
              <a:t> – (3 + </a:t>
            </a:r>
            <a:r>
              <a:rPr lang="en-US" i="1" dirty="0" err="1" smtClean="0"/>
              <a:t>i</a:t>
            </a:r>
            <a:r>
              <a:rPr lang="en-US" dirty="0" smtClean="0"/>
              <a:t>) + (2 – 3</a:t>
            </a:r>
            <a:r>
              <a:rPr lang="en-US" i="1" dirty="0" smtClean="0"/>
              <a:t>i</a:t>
            </a: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3" name="Content Placeholder 2"/>
          <p:cNvSpPr>
            <a:spLocks noGrp="1"/>
          </p:cNvSpPr>
          <p:nvPr>
            <p:ph sz="half" idx="1"/>
          </p:nvPr>
        </p:nvSpPr>
        <p:spPr/>
        <p:txBody>
          <a:bodyPr>
            <a:normAutofit/>
          </a:bodyPr>
          <a:lstStyle/>
          <a:p>
            <a:r>
              <a:rPr lang="en-US" sz="2400" dirty="0" smtClean="0"/>
              <a:t>Multiplying complex numbers</a:t>
            </a:r>
          </a:p>
          <a:p>
            <a:pPr lvl="1"/>
            <a:r>
              <a:rPr lang="en-US" sz="2000" dirty="0" smtClean="0"/>
              <a:t>FOIL</a:t>
            </a:r>
          </a:p>
          <a:p>
            <a:pPr lvl="1"/>
            <a:r>
              <a:rPr lang="en-US" sz="2000" dirty="0" smtClean="0"/>
              <a:t>Remember </a:t>
            </a:r>
            <a:r>
              <a:rPr lang="en-US" sz="2000" i="1" dirty="0" smtClean="0"/>
              <a:t>i</a:t>
            </a:r>
            <a:r>
              <a:rPr lang="en-US" sz="2000" baseline="30000" dirty="0" smtClean="0"/>
              <a:t>2</a:t>
            </a:r>
            <a:r>
              <a:rPr lang="en-US" sz="2000" dirty="0" smtClean="0"/>
              <a:t> = -1</a:t>
            </a:r>
          </a:p>
          <a:p>
            <a:pPr lvl="0"/>
            <a:r>
              <a:rPr lang="en-US" sz="2400" dirty="0" smtClean="0"/>
              <a:t>Examples: multiply</a:t>
            </a:r>
          </a:p>
          <a:p>
            <a:pPr lvl="1"/>
            <a:r>
              <a:rPr lang="en-US" sz="2000" dirty="0" smtClean="0"/>
              <a:t>–</a:t>
            </a:r>
            <a:r>
              <a:rPr lang="en-US" sz="2000" i="1" dirty="0" err="1" smtClean="0"/>
              <a:t>i</a:t>
            </a:r>
            <a:r>
              <a:rPr lang="en-US" sz="2000" dirty="0" smtClean="0"/>
              <a:t>(3 + </a:t>
            </a:r>
            <a:r>
              <a:rPr lang="en-US" sz="2000" i="1" dirty="0" err="1" smtClean="0"/>
              <a:t>i</a:t>
            </a:r>
            <a:r>
              <a:rPr lang="en-US" sz="2000" dirty="0" smtClean="0"/>
              <a:t>)						</a:t>
            </a:r>
          </a:p>
          <a:p>
            <a:pPr lvl="1"/>
            <a:endParaRPr lang="en-US" sz="2000" dirty="0" smtClean="0"/>
          </a:p>
        </p:txBody>
      </p:sp>
      <p:sp>
        <p:nvSpPr>
          <p:cNvPr id="6" name="Content Placeholder 5"/>
          <p:cNvSpPr>
            <a:spLocks noGrp="1"/>
          </p:cNvSpPr>
          <p:nvPr>
            <p:ph sz="half" idx="2"/>
          </p:nvPr>
        </p:nvSpPr>
        <p:spPr/>
        <p:txBody>
          <a:bodyPr>
            <a:normAutofit/>
          </a:bodyPr>
          <a:lstStyle/>
          <a:p>
            <a:pPr lvl="1"/>
            <a:r>
              <a:rPr lang="en-US" sz="2000" dirty="0"/>
              <a:t>(2 + 3</a:t>
            </a:r>
            <a:r>
              <a:rPr lang="en-US" sz="2000" i="1" dirty="0"/>
              <a:t>i</a:t>
            </a:r>
            <a:r>
              <a:rPr lang="en-US" sz="2000" dirty="0"/>
              <a:t>)(-6 – 2</a:t>
            </a:r>
            <a:r>
              <a:rPr lang="en-US" sz="2000" i="1" dirty="0"/>
              <a:t>i</a:t>
            </a:r>
            <a:r>
              <a:rPr lang="en-US" sz="2000" dirty="0"/>
              <a:t>)				</a:t>
            </a:r>
          </a:p>
          <a:p>
            <a:pPr lvl="1"/>
            <a:endParaRPr lang="en-US" sz="2000" dirty="0" smtClean="0"/>
          </a:p>
          <a:p>
            <a:pPr lvl="1"/>
            <a:endParaRPr lang="en-US" sz="2000" dirty="0"/>
          </a:p>
          <a:p>
            <a:pPr lvl="1"/>
            <a:endParaRPr lang="en-US" sz="2000" dirty="0"/>
          </a:p>
          <a:p>
            <a:pPr lvl="1"/>
            <a:r>
              <a:rPr lang="en-US" sz="2000" dirty="0"/>
              <a:t>(1 + 2</a:t>
            </a:r>
            <a:r>
              <a:rPr lang="en-US" sz="2000" i="1" dirty="0"/>
              <a:t>i</a:t>
            </a:r>
            <a:r>
              <a:rPr lang="en-US" sz="2000" dirty="0"/>
              <a:t>)(1 – 2</a:t>
            </a:r>
            <a:r>
              <a:rPr lang="en-US" sz="2000" i="1" dirty="0"/>
              <a:t>i</a:t>
            </a:r>
            <a:r>
              <a:rPr lang="en-US" sz="2000" dirty="0"/>
              <a:t>)					</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 Graph quadratic Functions in Standard Form</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8" t="50031" r="33954" b="24851"/>
          <a:stretch/>
        </p:blipFill>
        <p:spPr>
          <a:xfrm>
            <a:off x="762000" y="1341274"/>
            <a:ext cx="7785809" cy="37450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3" name="Content Placeholder 2"/>
          <p:cNvSpPr>
            <a:spLocks noGrp="1"/>
          </p:cNvSpPr>
          <p:nvPr>
            <p:ph idx="1"/>
          </p:nvPr>
        </p:nvSpPr>
        <p:spPr>
          <a:xfrm>
            <a:off x="466696" y="1393027"/>
            <a:ext cx="8248708" cy="3579023"/>
          </a:xfrm>
        </p:spPr>
        <p:txBody>
          <a:bodyPr>
            <a:normAutofit lnSpcReduction="10000"/>
          </a:bodyPr>
          <a:lstStyle/>
          <a:p>
            <a:pPr lvl="1"/>
            <a:r>
              <a:rPr lang="en-US" dirty="0" smtClean="0"/>
              <a:t>Notice on the last example that the answer was just real</a:t>
            </a:r>
          </a:p>
          <a:p>
            <a:r>
              <a:rPr lang="en-US" dirty="0" smtClean="0">
                <a:solidFill>
                  <a:srgbClr val="FF0000"/>
                </a:solidFill>
              </a:rPr>
              <a:t>Complex conjugate </a:t>
            </a:r>
            <a:r>
              <a:rPr lang="en-US" dirty="0" smtClean="0">
                <a:sym typeface="Wingdings"/>
              </a:rPr>
              <a:t></a:t>
            </a:r>
            <a:r>
              <a:rPr lang="en-US" dirty="0" smtClean="0"/>
              <a:t> same numbers just opposite sign on the imaginary part</a:t>
            </a:r>
          </a:p>
          <a:p>
            <a:pPr lvl="1"/>
            <a:r>
              <a:rPr lang="en-US" dirty="0" smtClean="0"/>
              <a:t>When you multiply complex conjugates, the product is real</a:t>
            </a:r>
          </a:p>
          <a:p>
            <a:r>
              <a:rPr lang="en-US" dirty="0" smtClean="0"/>
              <a:t>Dividing Complex Numbers</a:t>
            </a:r>
          </a:p>
          <a:p>
            <a:pPr lvl="1"/>
            <a:r>
              <a:rPr lang="en-US" dirty="0" smtClean="0"/>
              <a:t>To divide, multiply the numerator and denominator by the complex conjugate of the denominator</a:t>
            </a:r>
          </a:p>
          <a:p>
            <a:pPr lvl="1"/>
            <a:r>
              <a:rPr lang="en-US" dirty="0" smtClean="0"/>
              <a:t>No imaginary numbers are allowed in the denominator when simplified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6696" y="1393027"/>
                <a:ext cx="8248708" cy="3521873"/>
              </a:xfrm>
            </p:spPr>
            <p:txBody>
              <a:bodyPr>
                <a:normAutofit/>
              </a:bodyPr>
              <a:lstStyle/>
              <a:p>
                <a:r>
                  <a:rPr lang="en-US" dirty="0" smtClean="0"/>
                  <a:t>Divide</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2−7</m:t>
                        </m:r>
                        <m:r>
                          <a:rPr lang="en-US" b="0" i="1" smtClean="0">
                            <a:latin typeface="Cambria Math"/>
                          </a:rPr>
                          <m:t>𝑖</m:t>
                        </m:r>
                      </m:num>
                      <m:den>
                        <m:r>
                          <a:rPr lang="en-US" b="0" i="1" smtClean="0">
                            <a:latin typeface="Cambria Math"/>
                          </a:rPr>
                          <m:t>1+</m:t>
                        </m:r>
                        <m:r>
                          <a:rPr lang="en-US" b="0" i="1" smtClean="0">
                            <a:latin typeface="Cambria Math"/>
                          </a:rPr>
                          <m:t>𝑖</m:t>
                        </m:r>
                      </m:den>
                    </m:f>
                  </m:oMath>
                </a14:m>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6696" y="1857370"/>
                <a:ext cx="8248708" cy="4695830"/>
              </a:xfrm>
              <a:blipFill rotWithShape="1">
                <a:blip r:embed="rId3"/>
                <a:stretch>
                  <a:fillRect l="-1700" t="-1688"/>
                </a:stretch>
              </a:blipFill>
            </p:spPr>
            <p:txBody>
              <a:bodyPr/>
              <a:lstStyle/>
              <a:p>
                <a:r>
                  <a:rPr lang="en-US">
                    <a:noFill/>
                  </a:rPr>
                  <a:t> </a:t>
                </a:r>
              </a:p>
            </p:txBody>
          </p:sp>
        </mc:Fallback>
      </mc:AlternateContent>
      <p:sp>
        <p:nvSpPr>
          <p:cNvPr id="64514" name="Rectangle 2"/>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r>
                  <a:rPr lang="en-US" sz="2800" dirty="0" smtClean="0"/>
                  <a:t>Absolute Value </a:t>
                </a:r>
              </a:p>
              <a:p>
                <a:pPr lvl="1"/>
                <a:r>
                  <a:rPr lang="en-US" sz="2400" dirty="0" smtClean="0"/>
                  <a:t>Distance a number is from the origin</a:t>
                </a:r>
              </a:p>
              <a:p>
                <a:pPr lvl="1"/>
                <a:r>
                  <a:rPr lang="en-US" sz="2400" dirty="0" smtClean="0"/>
                  <a:t>| z | = </a:t>
                </a:r>
                <a14:m>
                  <m:oMath xmlns:m="http://schemas.openxmlformats.org/officeDocument/2006/math">
                    <m:rad>
                      <m:radPr>
                        <m:degHide m:val="on"/>
                        <m:ctrlPr>
                          <a:rPr lang="en-US" sz="2400" b="0" i="1" smtClean="0">
                            <a:latin typeface="Cambria Math" panose="02040503050406030204" pitchFamily="18" charset="0"/>
                          </a:rPr>
                        </m:ctrlPr>
                      </m:radPr>
                      <m:deg/>
                      <m:e>
                        <m:sSup>
                          <m:sSupPr>
                            <m:ctrlPr>
                              <a:rPr lang="en-US" sz="2400" b="0" i="1" smtClean="0">
                                <a:latin typeface="Cambria Math" panose="02040503050406030204" pitchFamily="18" charset="0"/>
                              </a:rPr>
                            </m:ctrlPr>
                          </m:sSupPr>
                          <m:e>
                            <m:r>
                              <a:rPr lang="en-US" sz="2400" b="0" i="1" smtClean="0">
                                <a:latin typeface="Cambria Math"/>
                              </a:rPr>
                              <m:t>𝑎</m:t>
                            </m:r>
                          </m:e>
                          <m:sup>
                            <m:r>
                              <a:rPr lang="en-US" sz="2400" b="0" i="1" smtClean="0">
                                <a:latin typeface="Cambria Math"/>
                              </a:rPr>
                              <m:t>2</m:t>
                            </m:r>
                          </m:sup>
                        </m:sSup>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𝑏</m:t>
                            </m:r>
                          </m:e>
                          <m:sup>
                            <m:r>
                              <a:rPr lang="en-US" sz="2400" b="0" i="1" smtClean="0">
                                <a:latin typeface="Cambria Math"/>
                              </a:rPr>
                              <m:t>2</m:t>
                            </m:r>
                          </m:sup>
                        </m:sSup>
                      </m:e>
                    </m:rad>
                  </m:oMath>
                </a14:m>
                <a:r>
                  <a:rPr lang="en-US" sz="2400" dirty="0" smtClean="0"/>
                  <a:t>  where z = a + bi</a:t>
                </a:r>
              </a:p>
              <a:p>
                <a:pPr lvl="2"/>
                <a:r>
                  <a:rPr lang="en-US" sz="2000" dirty="0" smtClean="0"/>
                  <a:t>This is the distance formula (or Pythagorean Theorem)</a:t>
                </a:r>
              </a:p>
              <a:p>
                <a:pPr lvl="0"/>
                <a:r>
                  <a:rPr lang="en-US" sz="2800" dirty="0" smtClean="0"/>
                  <a:t>Example:</a:t>
                </a:r>
              </a:p>
              <a:p>
                <a:pPr lvl="1"/>
                <a:r>
                  <a:rPr lang="en-US" sz="2400" dirty="0" smtClean="0"/>
                  <a:t>Find | 2 – 4i |				</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59" t="-1456"/>
                </a:stretch>
              </a:blipFill>
            </p:spPr>
            <p:txBody>
              <a:bodyPr/>
              <a:lstStyle/>
              <a:p>
                <a:r>
                  <a:rPr lang="en-US">
                    <a:noFill/>
                  </a:rPr>
                  <a:t> </a:t>
                </a:r>
              </a:p>
            </p:txBody>
          </p:sp>
        </mc:Fallback>
      </mc:AlternateContent>
      <p:pic>
        <p:nvPicPr>
          <p:cNvPr id="8194" name="Picture 2"/>
          <p:cNvPicPr>
            <a:picLocks noChangeAspect="1" noChangeArrowheads="1"/>
          </p:cNvPicPr>
          <p:nvPr/>
        </p:nvPicPr>
        <p:blipFill>
          <a:blip r:embed="rId4"/>
          <a:srcRect/>
          <a:stretch>
            <a:fillRect/>
          </a:stretch>
        </p:blipFill>
        <p:spPr bwMode="auto">
          <a:xfrm>
            <a:off x="4724400" y="2914650"/>
            <a:ext cx="4419602" cy="2228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53"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500" fill="hold"/>
                                        <p:tgtEl>
                                          <p:spTgt spid="8194"/>
                                        </p:tgtEl>
                                        <p:attrNameLst>
                                          <p:attrName>ppt_w</p:attrName>
                                        </p:attrNameLst>
                                      </p:cBhvr>
                                      <p:tavLst>
                                        <p:tav tm="0">
                                          <p:val>
                                            <p:fltVal val="0"/>
                                          </p:val>
                                        </p:tav>
                                        <p:tav tm="100000">
                                          <p:val>
                                            <p:strVal val="#ppt_w"/>
                                          </p:val>
                                        </p:tav>
                                      </p:tavLst>
                                    </p:anim>
                                    <p:anim calcmode="lin" valueType="num">
                                      <p:cBhvr>
                                        <p:cTn id="22" dur="500" fill="hold"/>
                                        <p:tgtEl>
                                          <p:spTgt spid="8194"/>
                                        </p:tgtEl>
                                        <p:attrNameLst>
                                          <p:attrName>ppt_h</p:attrName>
                                        </p:attrNameLst>
                                      </p:cBhvr>
                                      <p:tavLst>
                                        <p:tav tm="0">
                                          <p:val>
                                            <p:fltVal val="0"/>
                                          </p:val>
                                        </p:tav>
                                        <p:tav tm="100000">
                                          <p:val>
                                            <p:strVal val="#ppt_h"/>
                                          </p:val>
                                        </p:tav>
                                      </p:tavLst>
                                    </p:anim>
                                    <p:animEffect transition="in" filter="fade">
                                      <p:cBhvr>
                                        <p:cTn id="23" dur="5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Mandelbrot Set</a:t>
                </a:r>
              </a:p>
              <a:p>
                <a:pPr lvl="1"/>
                <a:r>
                  <a:rPr lang="en-US" dirty="0" smtClean="0"/>
                  <a:t>Fractal picture created using complex numbers</a:t>
                </a:r>
              </a:p>
              <a:p>
                <a:r>
                  <a:rPr lang="en-US" dirty="0" smtClean="0"/>
                  <a:t>In the following pictures</a:t>
                </a:r>
              </a:p>
              <a:p>
                <a:pPr lvl="1"/>
                <a:r>
                  <a:rPr lang="en-US" dirty="0" smtClean="0"/>
                  <a:t>the black is part of the Mandelbrot Set</a:t>
                </a:r>
              </a:p>
              <a:p>
                <a:pPr lvl="1"/>
                <a:r>
                  <a:rPr lang="en-US" dirty="0" smtClean="0"/>
                  <a:t>The color is based on the number of iterations before z &gt;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5</m:t>
                        </m:r>
                      </m:e>
                    </m:rad>
                  </m:oMath>
                </a14:m>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175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ndel_zoom_00_mandelbrot_set.jpg"/>
          <p:cNvPicPr>
            <a:picLocks noGrp="1" noChangeAspect="1"/>
          </p:cNvPicPr>
          <p:nvPr>
            <p:ph idx="1"/>
          </p:nvPr>
        </p:nvPicPr>
        <p:blipFill>
          <a:blip r:embed="rId3" cstate="prin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0_to_01.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1_head_and_shoulder.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1_to_02.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2_seehorse_valley.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2_to_03.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 Graph quadratic Functions in Standard Form</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879" t="50031" b="25180"/>
          <a:stretch/>
        </p:blipFill>
        <p:spPr>
          <a:xfrm>
            <a:off x="1600200" y="1733550"/>
            <a:ext cx="3377787" cy="318280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8" t="75149" r="66828" b="63"/>
          <a:stretch/>
        </p:blipFill>
        <p:spPr>
          <a:xfrm>
            <a:off x="4910804" y="1733550"/>
            <a:ext cx="3394996" cy="3182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3_seehorse.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3_to_04.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4_seehorse_tail.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4_to_05.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5_tail_part.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5_to_06.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6_double_hook.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6_to_07.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7_satellite.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7_to_08.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 Graph quadratic Functions in Standard Form</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173" t="75480" b="393"/>
          <a:stretch/>
        </p:blipFill>
        <p:spPr>
          <a:xfrm>
            <a:off x="1199512" y="1720879"/>
            <a:ext cx="6877688" cy="3126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8_satellite_antenna.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8_to_09.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9_satellite_head_and_shoulder.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09_to_10.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0_satellite_seehorse_valley.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0_to_11.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1_satellite_double_spiral.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1_to_12.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2_satellite_spirally_wheel_with_julia_islands.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2_to_13.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 Graph quadratic Functions in Standard Form</a:t>
            </a:r>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200150"/>
                <a:ext cx="8229600" cy="3657600"/>
              </a:xfrm>
            </p:spPr>
            <p:txBody>
              <a:bodyPr>
                <a:normAutofit fontScale="85000" lnSpcReduction="20000"/>
              </a:bodyPr>
              <a:lstStyle/>
              <a:p>
                <a:r>
                  <a:rPr lang="en-US" dirty="0" smtClean="0"/>
                  <a:t>Quadratic Function</a:t>
                </a:r>
              </a:p>
              <a:p>
                <a:pPr lvl="1"/>
                <a:r>
                  <a:rPr lang="en-US" dirty="0" smtClean="0"/>
                  <a:t>y = ax</a:t>
                </a:r>
                <a:r>
                  <a:rPr lang="en-US" baseline="30000" dirty="0" smtClean="0"/>
                  <a:t>2</a:t>
                </a:r>
                <a:r>
                  <a:rPr lang="en-US" dirty="0" smtClean="0"/>
                  <a:t> + </a:t>
                </a:r>
                <a:r>
                  <a:rPr lang="en-US" dirty="0" err="1" smtClean="0"/>
                  <a:t>bx</a:t>
                </a:r>
                <a:r>
                  <a:rPr lang="en-US" dirty="0" smtClean="0"/>
                  <a:t> + c</a:t>
                </a:r>
              </a:p>
              <a:p>
                <a:pPr lvl="0"/>
                <a:r>
                  <a:rPr lang="en-US" dirty="0" smtClean="0"/>
                  <a:t>Shape is a “u” or </a:t>
                </a:r>
                <a:r>
                  <a:rPr lang="en-US" b="1" dirty="0" smtClean="0"/>
                  <a:t>parabola</a:t>
                </a:r>
                <a:endParaRPr lang="en-US" dirty="0" smtClean="0"/>
              </a:p>
              <a:p>
                <a:pPr lvl="1"/>
                <a:r>
                  <a:rPr lang="en-US" dirty="0" smtClean="0"/>
                  <a:t>Opens up if a &gt; 0; down if a &lt; 0</a:t>
                </a:r>
              </a:p>
              <a:p>
                <a:pPr lvl="1"/>
                <a:r>
                  <a:rPr lang="en-US" dirty="0" smtClean="0"/>
                  <a:t>If |a| &gt; 1, then narrower than y = x</a:t>
                </a:r>
                <a:r>
                  <a:rPr lang="en-US" baseline="30000" dirty="0" smtClean="0"/>
                  <a:t>2</a:t>
                </a:r>
                <a:endParaRPr lang="en-US" dirty="0" smtClean="0"/>
              </a:p>
              <a:p>
                <a:pPr lvl="1"/>
                <a:r>
                  <a:rPr lang="en-US" dirty="0" smtClean="0"/>
                  <a:t>If |a| &lt; 1, then wider than y = x</a:t>
                </a:r>
                <a:r>
                  <a:rPr lang="en-US" baseline="30000" dirty="0" smtClean="0"/>
                  <a:t>2</a:t>
                </a:r>
                <a:endParaRPr lang="en-US" dirty="0" smtClean="0"/>
              </a:p>
              <a:p>
                <a:pPr lvl="0"/>
                <a:r>
                  <a:rPr lang="en-US" b="1" dirty="0" smtClean="0"/>
                  <a:t>Vertex</a:t>
                </a:r>
                <a:r>
                  <a:rPr lang="en-US" dirty="0" smtClean="0"/>
                  <a:t> </a:t>
                </a:r>
                <a:r>
                  <a:rPr lang="en-US" dirty="0" smtClean="0">
                    <a:sym typeface="Wingdings"/>
                  </a:rPr>
                  <a:t></a:t>
                </a:r>
                <a:r>
                  <a:rPr lang="en-US" dirty="0" smtClean="0"/>
                  <a:t> highest or lowest point</a:t>
                </a:r>
              </a:p>
              <a:p>
                <a:pPr lvl="1"/>
                <a:r>
                  <a:rPr lang="en-US" dirty="0" smtClean="0"/>
                  <a:t>X coordinate is found by </a:t>
                </a:r>
                <a14:m>
                  <m:oMath xmlns:m="http://schemas.openxmlformats.org/officeDocument/2006/math">
                    <m:r>
                      <a:rPr lang="en-US" b="1" i="1" smtClean="0">
                        <a:latin typeface="Cambria Math"/>
                      </a:rPr>
                      <m:t>−</m:t>
                    </m:r>
                    <m:f>
                      <m:fPr>
                        <m:ctrlPr>
                          <a:rPr lang="en-US" b="1" i="1" smtClean="0">
                            <a:latin typeface="Cambria Math" panose="02040503050406030204" pitchFamily="18" charset="0"/>
                          </a:rPr>
                        </m:ctrlPr>
                      </m:fPr>
                      <m:num>
                        <m:r>
                          <a:rPr lang="en-US" b="1" i="1" smtClean="0">
                            <a:latin typeface="Cambria Math"/>
                          </a:rPr>
                          <m:t>𝒃</m:t>
                        </m:r>
                      </m:num>
                      <m:den>
                        <m:r>
                          <a:rPr lang="en-US" b="1" i="1" smtClean="0">
                            <a:latin typeface="Cambria Math"/>
                          </a:rPr>
                          <m:t>𝟐</m:t>
                        </m:r>
                        <m:r>
                          <a:rPr lang="en-US" b="1" i="1" smtClean="0">
                            <a:latin typeface="Cambria Math"/>
                          </a:rPr>
                          <m:t>𝒂</m:t>
                        </m:r>
                      </m:den>
                    </m:f>
                  </m:oMath>
                </a14:m>
                <a:endParaRPr lang="en-US" b="1" dirty="0" smtClean="0"/>
              </a:p>
              <a:p>
                <a:pPr lvl="1"/>
                <a:r>
                  <a:rPr lang="en-US" dirty="0" smtClean="0"/>
                  <a:t>Y coordinate found by plugging </a:t>
                </a:r>
                <a14:m>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𝑏</m:t>
                        </m:r>
                      </m:num>
                      <m:den>
                        <m:r>
                          <a:rPr lang="en-US" b="0" i="1" smtClean="0">
                            <a:latin typeface="Cambria Math"/>
                          </a:rPr>
                          <m:t>2</m:t>
                        </m:r>
                        <m:r>
                          <a:rPr lang="en-US" b="0" i="1" smtClean="0">
                            <a:latin typeface="Cambria Math"/>
                          </a:rPr>
                          <m:t>𝑎</m:t>
                        </m:r>
                      </m:den>
                    </m:f>
                  </m:oMath>
                </a14:m>
                <a:r>
                  <a:rPr lang="en-US" dirty="0" smtClean="0"/>
                  <a:t> into the equation</a:t>
                </a:r>
              </a:p>
              <a:p>
                <a:pPr lvl="0"/>
                <a:r>
                  <a:rPr lang="en-US" dirty="0" smtClean="0"/>
                  <a:t>Axis of symmetry </a:t>
                </a:r>
                <a:r>
                  <a:rPr lang="en-US" dirty="0" smtClean="0">
                    <a:sym typeface="Wingdings"/>
                  </a:rPr>
                  <a:t></a:t>
                </a:r>
                <a:r>
                  <a:rPr lang="en-US" dirty="0" smtClean="0"/>
                  <a:t> </a:t>
                </a:r>
                <a14:m>
                  <m:oMath xmlns:m="http://schemas.openxmlformats.org/officeDocument/2006/math">
                    <m:r>
                      <a:rPr lang="en-US" b="0" i="1" smtClean="0">
                        <a:latin typeface="Cambria Math"/>
                      </a:rPr>
                      <m:t>𝑥</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𝑏</m:t>
                        </m:r>
                      </m:num>
                      <m:den>
                        <m:r>
                          <a:rPr lang="en-US" b="0" i="1" smtClean="0">
                            <a:latin typeface="Cambria Math"/>
                          </a:rPr>
                          <m:t>2</m:t>
                        </m:r>
                        <m:r>
                          <a:rPr lang="en-US" b="0" i="1" smtClean="0">
                            <a:latin typeface="Cambria Math"/>
                          </a:rPr>
                          <m:t>𝑎</m:t>
                        </m:r>
                      </m:den>
                    </m:f>
                  </m:oMath>
                </a14:m>
                <a:endParaRPr lang="en-US" dirty="0" smtClean="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600200"/>
                <a:ext cx="8229600" cy="4876800"/>
              </a:xfrm>
              <a:blipFill rotWithShape="1">
                <a:blip r:embed="rId3"/>
                <a:stretch>
                  <a:fillRect l="-1481" t="-3250" r="-296" b="-250"/>
                </a:stretch>
              </a:blipFill>
            </p:spPr>
            <p:txBody>
              <a:bodyPr/>
              <a:lstStyle/>
              <a:p>
                <a:r>
                  <a:rPr lang="en-US">
                    <a:noFill/>
                  </a:rPr>
                  <a:t> </a:t>
                </a:r>
              </a:p>
            </p:txBody>
          </p:sp>
        </mc:Fallback>
      </mc:AlternateContent>
      <p:sp>
        <p:nvSpPr>
          <p:cNvPr id="9" name="Freeform 8"/>
          <p:cNvSpPr/>
          <p:nvPr/>
        </p:nvSpPr>
        <p:spPr>
          <a:xfrm>
            <a:off x="6705600" y="1543050"/>
            <a:ext cx="1444752" cy="1208151"/>
          </a:xfrm>
          <a:custGeom>
            <a:avLst/>
            <a:gdLst>
              <a:gd name="connsiteX0" fmla="*/ 0 w 1444752"/>
              <a:gd name="connsiteY0" fmla="*/ 9144 h 1610868"/>
              <a:gd name="connsiteX1" fmla="*/ 777240 w 1444752"/>
              <a:gd name="connsiteY1" fmla="*/ 1609344 h 1610868"/>
              <a:gd name="connsiteX2" fmla="*/ 1444752 w 1444752"/>
              <a:gd name="connsiteY2" fmla="*/ 0 h 1610868"/>
            </a:gdLst>
            <a:ahLst/>
            <a:cxnLst>
              <a:cxn ang="0">
                <a:pos x="connsiteX0" y="connsiteY0"/>
              </a:cxn>
              <a:cxn ang="0">
                <a:pos x="connsiteX1" y="connsiteY1"/>
              </a:cxn>
              <a:cxn ang="0">
                <a:pos x="connsiteX2" y="connsiteY2"/>
              </a:cxn>
            </a:cxnLst>
            <a:rect l="l" t="t" r="r" b="b"/>
            <a:pathLst>
              <a:path w="1444752" h="1610868">
                <a:moveTo>
                  <a:pt x="0" y="9144"/>
                </a:moveTo>
                <a:cubicBezTo>
                  <a:pt x="268224" y="810006"/>
                  <a:pt x="536448" y="1610868"/>
                  <a:pt x="777240" y="1609344"/>
                </a:cubicBezTo>
                <a:cubicBezTo>
                  <a:pt x="1018032" y="1607820"/>
                  <a:pt x="1231392" y="803910"/>
                  <a:pt x="1444752" y="0"/>
                </a:cubicBezTo>
              </a:path>
            </a:pathLst>
          </a:custGeom>
          <a:ln w="57150">
            <a:solidFill>
              <a:schemeClr val="tx2">
                <a:lumMod val="75000"/>
              </a:schemeClr>
            </a:solidFill>
          </a:ln>
          <a:effectLst>
            <a:reflection blurRad="6350" stA="50000" endA="300" endPos="55000" dir="5400000" sy="-100000" algn="bl" rotWithShape="0"/>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11" name="Straight Arrow Connector 10"/>
          <p:cNvCxnSpPr/>
          <p:nvPr/>
        </p:nvCxnSpPr>
        <p:spPr>
          <a:xfrm flipV="1">
            <a:off x="5943600" y="27432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rot="5400000">
            <a:off x="6410325" y="2600325"/>
            <a:ext cx="211455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5791200" y="3543300"/>
            <a:ext cx="3366516" cy="857250"/>
          </a:xfrm>
          <a:custGeom>
            <a:avLst/>
            <a:gdLst>
              <a:gd name="connsiteX0" fmla="*/ 0 w 3296412"/>
              <a:gd name="connsiteY0" fmla="*/ 1380744 h 1380744"/>
              <a:gd name="connsiteX1" fmla="*/ 3017520 w 3296412"/>
              <a:gd name="connsiteY1" fmla="*/ 850392 h 1380744"/>
              <a:gd name="connsiteX2" fmla="*/ 1673352 w 3296412"/>
              <a:gd name="connsiteY2" fmla="*/ 0 h 1380744"/>
              <a:gd name="connsiteX3" fmla="*/ 1673352 w 3296412"/>
              <a:gd name="connsiteY3" fmla="*/ 0 h 1380744"/>
            </a:gdLst>
            <a:ahLst/>
            <a:cxnLst>
              <a:cxn ang="0">
                <a:pos x="connsiteX0" y="connsiteY0"/>
              </a:cxn>
              <a:cxn ang="0">
                <a:pos x="connsiteX1" y="connsiteY1"/>
              </a:cxn>
              <a:cxn ang="0">
                <a:pos x="connsiteX2" y="connsiteY2"/>
              </a:cxn>
              <a:cxn ang="0">
                <a:pos x="connsiteX3" y="connsiteY3"/>
              </a:cxn>
            </a:cxnLst>
            <a:rect l="l" t="t" r="r" b="b"/>
            <a:pathLst>
              <a:path w="3296412" h="1380744">
                <a:moveTo>
                  <a:pt x="0" y="1380744"/>
                </a:moveTo>
                <a:cubicBezTo>
                  <a:pt x="1369314" y="1230630"/>
                  <a:pt x="2738628" y="1080516"/>
                  <a:pt x="3017520" y="850392"/>
                </a:cubicBezTo>
                <a:cubicBezTo>
                  <a:pt x="3296412" y="620268"/>
                  <a:pt x="1673352" y="0"/>
                  <a:pt x="1673352" y="0"/>
                </a:cubicBezTo>
                <a:lnTo>
                  <a:pt x="1673352" y="0"/>
                </a:lnTo>
              </a:path>
            </a:pathLst>
          </a:cu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par>
                                <p:cTn id="34" presetID="53"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childTnLst>
                                </p:cTn>
                              </p:par>
                              <p:par>
                                <p:cTn id="47" presetID="53"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3_satellite_seehorse_tail_with_julia_island.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3_to_14.pn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del_zoom_14_satellite_julia_island.jpg"/>
          <p:cNvPicPr>
            <a:picLocks noGrp="1" noChangeAspect="1"/>
          </p:cNvPicPr>
          <p:nvPr isPhoto="1"/>
        </p:nvPicPr>
        <p:blipFill>
          <a:blip r:embed="rId3" cstate="print">
            <a:lum/>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4.6 Perform Operations with Complex Numbers</a:t>
            </a:r>
            <a:endParaRPr lang="en-US" dirty="0"/>
          </a:p>
        </p:txBody>
      </p:sp>
      <p:sp>
        <p:nvSpPr>
          <p:cNvPr id="3" name="Content Placeholder 2"/>
          <p:cNvSpPr>
            <a:spLocks noGrp="1"/>
          </p:cNvSpPr>
          <p:nvPr>
            <p:ph idx="1"/>
          </p:nvPr>
        </p:nvSpPr>
        <p:spPr/>
        <p:txBody>
          <a:bodyPr>
            <a:normAutofit lnSpcReduction="10000"/>
          </a:bodyPr>
          <a:lstStyle/>
          <a:p>
            <a:r>
              <a:rPr lang="en-US" dirty="0" smtClean="0"/>
              <a:t>Solve the quadratic equation</a:t>
            </a:r>
          </a:p>
          <a:p>
            <a:pPr lvl="1"/>
            <a:r>
              <a:rPr lang="en-US" dirty="0" smtClean="0"/>
              <a:t>x</a:t>
            </a:r>
            <a:r>
              <a:rPr lang="en-US" baseline="30000" dirty="0" smtClean="0"/>
              <a:t>2</a:t>
            </a:r>
            <a:r>
              <a:rPr lang="en-US" dirty="0" smtClean="0"/>
              <a:t> – 8 = -36</a:t>
            </a:r>
          </a:p>
          <a:p>
            <a:pPr lvl="1"/>
            <a:endParaRPr lang="en-US" dirty="0" smtClean="0"/>
          </a:p>
          <a:p>
            <a:pPr lvl="1"/>
            <a:endParaRPr lang="en-US" dirty="0" smtClean="0"/>
          </a:p>
          <a:p>
            <a:endParaRPr lang="en-US" dirty="0" smtClean="0"/>
          </a:p>
          <a:p>
            <a:endParaRPr lang="en-US" dirty="0" smtClean="0"/>
          </a:p>
          <a:p>
            <a:endParaRPr lang="en-US" dirty="0" smtClean="0"/>
          </a:p>
          <a:p>
            <a:r>
              <a:rPr lang="en-US" i="1" dirty="0" smtClean="0"/>
              <a:t>279 #1, 3-75 every other odd + 5 choice = 25</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4.6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3" name="Content Placeholder 2"/>
          <p:cNvSpPr>
            <a:spLocks noGrp="1"/>
          </p:cNvSpPr>
          <p:nvPr>
            <p:ph idx="1"/>
          </p:nvPr>
        </p:nvSpPr>
        <p:spPr/>
        <p:txBody>
          <a:bodyPr>
            <a:normAutofit lnSpcReduction="10000"/>
          </a:bodyPr>
          <a:lstStyle/>
          <a:p>
            <a:r>
              <a:rPr lang="en-US" dirty="0" smtClean="0"/>
              <a:t>The Perfect Square</a:t>
            </a:r>
          </a:p>
          <a:p>
            <a:pPr lvl="0"/>
            <a:r>
              <a:rPr lang="en-US" dirty="0" smtClean="0"/>
              <a:t>(x + 3)</a:t>
            </a:r>
            <a:r>
              <a:rPr lang="en-US" baseline="30000" dirty="0" smtClean="0"/>
              <a:t>2</a:t>
            </a:r>
            <a:r>
              <a:rPr lang="en-US" dirty="0" smtClean="0"/>
              <a:t> </a:t>
            </a:r>
          </a:p>
          <a:p>
            <a:pPr lvl="0"/>
            <a:endParaRPr lang="en-US" dirty="0" smtClean="0"/>
          </a:p>
          <a:p>
            <a:pPr lvl="0"/>
            <a:endParaRPr lang="en-US" dirty="0" smtClean="0"/>
          </a:p>
          <a:p>
            <a:pPr lvl="0"/>
            <a:endParaRPr lang="en-US" dirty="0" smtClean="0"/>
          </a:p>
          <a:p>
            <a:pPr lvl="0"/>
            <a:endParaRPr lang="en-US" dirty="0" smtClean="0"/>
          </a:p>
          <a:p>
            <a:r>
              <a:rPr lang="en-US" sz="4400" dirty="0" smtClean="0"/>
              <a:t>(x + k)</a:t>
            </a:r>
            <a:r>
              <a:rPr lang="en-US" sz="4400" baseline="30000" dirty="0" smtClean="0"/>
              <a:t>2</a:t>
            </a:r>
            <a:r>
              <a:rPr lang="en-US" sz="4400" dirty="0" smtClean="0"/>
              <a:t> = x</a:t>
            </a:r>
            <a:r>
              <a:rPr lang="en-US" sz="4400" baseline="30000" dirty="0" smtClean="0"/>
              <a:t>2</a:t>
            </a:r>
            <a:r>
              <a:rPr lang="en-US" sz="4400" dirty="0" smtClean="0"/>
              <a:t> + 2kx + k</a:t>
            </a:r>
            <a:r>
              <a:rPr lang="en-US" sz="4400" baseline="30000" dirty="0" smtClean="0"/>
              <a:t>2</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3" name="Content Placeholder 2"/>
          <p:cNvSpPr>
            <a:spLocks noGrp="1"/>
          </p:cNvSpPr>
          <p:nvPr>
            <p:ph idx="1"/>
          </p:nvPr>
        </p:nvSpPr>
        <p:spPr/>
        <p:txBody>
          <a:bodyPr/>
          <a:lstStyle/>
          <a:p>
            <a:pPr lvl="0"/>
            <a:r>
              <a:rPr lang="en-US" dirty="0" smtClean="0"/>
              <a:t>What should c be to make a perfect square </a:t>
            </a:r>
          </a:p>
          <a:p>
            <a:pPr lvl="1"/>
            <a:r>
              <a:rPr lang="en-US" dirty="0" smtClean="0"/>
              <a:t>x</a:t>
            </a:r>
            <a:r>
              <a:rPr lang="en-US" baseline="30000" dirty="0" smtClean="0"/>
              <a:t>2</a:t>
            </a:r>
            <a:r>
              <a:rPr lang="en-US" dirty="0" smtClean="0"/>
              <a:t> + 8x + c</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4.7 Complete the Square</a:t>
            </a: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sz="half" idx="1"/>
              </p:nvPr>
            </p:nvSpPr>
            <p:spPr>
              <a:xfrm>
                <a:off x="457200" y="1339445"/>
                <a:ext cx="4038600" cy="3632605"/>
              </a:xfrm>
            </p:spPr>
            <p:txBody>
              <a:bodyPr>
                <a:noAutofit/>
              </a:bodyPr>
              <a:lstStyle/>
              <a:p>
                <a:pPr lvl="0"/>
                <a:r>
                  <a:rPr lang="en-US" sz="1800" dirty="0" smtClean="0"/>
                  <a:t>Rewrite the quadratic so </a:t>
                </a:r>
                <a:r>
                  <a:rPr lang="en-US" sz="1800" i="1" dirty="0" smtClean="0"/>
                  <a:t>x</a:t>
                </a:r>
                <a:r>
                  <a:rPr lang="en-US" sz="1800" dirty="0" smtClean="0"/>
                  <a:t> terms on one side and constant on other.</a:t>
                </a:r>
                <a:endParaRPr lang="en-US" sz="1800" dirty="0" smtClean="0"/>
              </a:p>
              <a:p>
                <a:pPr lvl="0"/>
                <a:r>
                  <a:rPr lang="en-US" sz="1800" dirty="0" smtClean="0"/>
                  <a:t>If th</a:t>
                </a:r>
                <a:r>
                  <a:rPr lang="en-US" sz="1800" dirty="0" smtClean="0"/>
                  <a:t>e leading coefficient is not 1, divide everything by it.</a:t>
                </a:r>
                <a:endParaRPr lang="en-US" sz="1800" dirty="0" smtClean="0"/>
              </a:p>
              <a:p>
                <a:pPr lvl="0"/>
                <a:r>
                  <a:rPr lang="en-US" sz="1800" dirty="0" smtClean="0"/>
                  <a:t>Complete the square: add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𝑏</m:t>
                                </m:r>
                              </m:num>
                              <m:den>
                                <m:r>
                                  <a:rPr lang="en-US" sz="1800" b="0" i="1" smtClean="0">
                                    <a:latin typeface="Cambria Math" panose="02040503050406030204" pitchFamily="18" charset="0"/>
                                  </a:rPr>
                                  <m:t>2</m:t>
                                </m:r>
                              </m:den>
                            </m:f>
                          </m:e>
                        </m:d>
                      </m:e>
                      <m:sup>
                        <m:r>
                          <a:rPr lang="en-US" sz="1800" b="0" i="1" smtClean="0">
                            <a:latin typeface="Cambria Math" panose="02040503050406030204" pitchFamily="18" charset="0"/>
                          </a:rPr>
                          <m:t>2</m:t>
                        </m:r>
                      </m:sup>
                    </m:sSup>
                  </m:oMath>
                </a14:m>
                <a:r>
                  <a:rPr lang="en-US" sz="1800" dirty="0" smtClean="0"/>
                  <a:t> to both sides.</a:t>
                </a:r>
                <a:endParaRPr lang="en-US" sz="1800" dirty="0" smtClean="0"/>
              </a:p>
              <a:p>
                <a:pPr lvl="0"/>
                <a:r>
                  <a:rPr lang="en-US" sz="1800" dirty="0" smtClean="0"/>
                  <a:t>Rewrite the left hand side as a </a:t>
                </a:r>
                <a:r>
                  <a:rPr lang="en-US" sz="1800" dirty="0" smtClean="0"/>
                  <a:t>square (factor)</a:t>
                </a:r>
                <a:endParaRPr lang="en-US" sz="1800" dirty="0" smtClean="0"/>
              </a:p>
              <a:p>
                <a:pPr lvl="0"/>
                <a:r>
                  <a:rPr lang="en-US" sz="1800" dirty="0" smtClean="0"/>
                  <a:t>Square root both sides</a:t>
                </a:r>
              </a:p>
              <a:p>
                <a:pPr lvl="0"/>
                <a:r>
                  <a:rPr lang="en-US" sz="1800" dirty="0" smtClean="0"/>
                  <a:t>Solve</a:t>
                </a:r>
              </a:p>
              <a:p>
                <a:endParaRPr lang="en-US" sz="1800" dirty="0"/>
              </a:p>
            </p:txBody>
          </p:sp>
        </mc:Choice>
        <mc:Fallback>
          <p:sp>
            <p:nvSpPr>
              <p:cNvPr id="5" name="Content Placeholder 4"/>
              <p:cNvSpPr>
                <a:spLocks noGrp="1" noRot="1" noChangeAspect="1" noMove="1" noResize="1" noEditPoints="1" noAdjustHandles="1" noChangeArrowheads="1" noChangeShapeType="1" noTextEdit="1"/>
              </p:cNvSpPr>
              <p:nvPr>
                <p:ph sz="half" idx="1"/>
              </p:nvPr>
            </p:nvSpPr>
            <p:spPr>
              <a:xfrm>
                <a:off x="457200" y="1339445"/>
                <a:ext cx="4038600" cy="3632605"/>
              </a:xfrm>
              <a:blipFill>
                <a:blip r:embed="rId3"/>
                <a:stretch>
                  <a:fillRect l="-905" t="-1007" r="-1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648200" y="1339445"/>
                <a:ext cx="4038600" cy="3461155"/>
              </a:xfrm>
            </p:spPr>
            <p:txBody>
              <a:bodyPr>
                <a:noAutofit/>
              </a:bodyPr>
              <a:lstStyle/>
              <a:p>
                <a:pPr marL="342900" lvl="1" indent="-342900">
                  <a:buClr>
                    <a:schemeClr val="accent1">
                      <a:shade val="75000"/>
                    </a:schemeClr>
                  </a:buClr>
                  <a:buSzPct val="55000"/>
                  <a:buFont typeface="Wingdings"/>
                  <a:buChar char="p"/>
                </a:pPr>
                <a:r>
                  <a:rPr lang="en-US" sz="1800" dirty="0" smtClean="0"/>
                  <a:t>x</a:t>
                </a:r>
                <a:r>
                  <a:rPr lang="en-US" sz="1800" baseline="30000" dirty="0" smtClean="0"/>
                  <a:t>2</a:t>
                </a:r>
                <a:r>
                  <a:rPr lang="en-US" sz="1800" dirty="0" smtClean="0"/>
                  <a:t> + 6x = 16</a:t>
                </a:r>
              </a:p>
              <a:p>
                <a:pPr marL="342900" lvl="1" indent="-342900">
                  <a:buClr>
                    <a:schemeClr val="accent1">
                      <a:shade val="75000"/>
                    </a:schemeClr>
                  </a:buClr>
                  <a:buSzPct val="55000"/>
                  <a:buFont typeface="Wingdings"/>
                  <a:buChar char="p"/>
                </a:pPr>
                <a:endParaRPr lang="en-US" sz="1800" dirty="0" smtClean="0"/>
              </a:p>
              <a:p>
                <a:pPr marL="342900" lvl="1" indent="-342900">
                  <a:buClr>
                    <a:schemeClr val="accent1">
                      <a:shade val="75000"/>
                    </a:schemeClr>
                  </a:buClr>
                  <a:buSzPct val="55000"/>
                  <a:buFont typeface="Wingdings"/>
                  <a:buChar char="p"/>
                </a:pPr>
                <a:r>
                  <a:rPr lang="en-US" sz="1800" dirty="0" smtClean="0"/>
                  <a:t>It already is </a:t>
                </a:r>
              </a:p>
              <a:p>
                <a:pPr marL="342900" lvl="1" indent="-342900">
                  <a:buClr>
                    <a:schemeClr val="accent1">
                      <a:shade val="75000"/>
                    </a:schemeClr>
                  </a:buClr>
                  <a:buSzPct val="55000"/>
                  <a:buFont typeface="Wingdings"/>
                  <a:buChar char="p"/>
                </a:pPr>
                <a:endParaRPr lang="en-US" sz="1800" dirty="0" smtClean="0"/>
              </a:p>
              <a:p>
                <a:pPr marL="342900" lvl="1" indent="-342900">
                  <a:buClr>
                    <a:schemeClr val="accent1">
                      <a:shade val="75000"/>
                    </a:schemeClr>
                  </a:buClr>
                  <a:buSzPct val="55000"/>
                  <a:buFont typeface="Wingdings"/>
                  <a:buChar char="p"/>
                </a:pPr>
                <a:r>
                  <a:rPr lang="en-US" sz="1800" dirty="0" smtClean="0"/>
                  <a:t>x</a:t>
                </a:r>
                <a:r>
                  <a:rPr lang="en-US" sz="1800" baseline="30000" dirty="0" smtClean="0"/>
                  <a:t>2</a:t>
                </a:r>
                <a:r>
                  <a:rPr lang="en-US" sz="1800" dirty="0" smtClean="0"/>
                  <a:t> + 6x +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a:rPr>
                                  <m:t>6</m:t>
                                </m:r>
                              </m:num>
                              <m:den>
                                <m:r>
                                  <a:rPr lang="en-US" sz="1800" b="0" i="1" smtClean="0">
                                    <a:latin typeface="Cambria Math"/>
                                  </a:rPr>
                                  <m:t>2</m:t>
                                </m:r>
                              </m:den>
                            </m:f>
                          </m:e>
                        </m:d>
                      </m:e>
                      <m:sup>
                        <m:r>
                          <a:rPr lang="en-US" sz="1800" b="0" i="1" smtClean="0">
                            <a:latin typeface="Cambria Math"/>
                          </a:rPr>
                          <m:t>2</m:t>
                        </m:r>
                      </m:sup>
                    </m:sSup>
                  </m:oMath>
                </a14:m>
                <a:r>
                  <a:rPr lang="en-US" sz="1800" dirty="0" smtClean="0"/>
                  <a:t>= 16 +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a:rPr>
                                  <m:t>6</m:t>
                                </m:r>
                              </m:num>
                              <m:den>
                                <m:r>
                                  <a:rPr lang="en-US" sz="1800" b="0" i="1" smtClean="0">
                                    <a:latin typeface="Cambria Math"/>
                                  </a:rPr>
                                  <m:t>2</m:t>
                                </m:r>
                              </m:den>
                            </m:f>
                          </m:e>
                        </m:d>
                      </m:e>
                      <m:sup>
                        <m:r>
                          <a:rPr lang="en-US" sz="1800" b="0" i="1" smtClean="0">
                            <a:latin typeface="Cambria Math"/>
                          </a:rPr>
                          <m:t>2</m:t>
                        </m:r>
                      </m:sup>
                    </m:sSup>
                  </m:oMath>
                </a14:m>
                <a:r>
                  <a:rPr lang="en-US" sz="1800" dirty="0" smtClean="0"/>
                  <a:t> </a:t>
                </a:r>
              </a:p>
              <a:p>
                <a:pPr marL="342900" lvl="1" indent="-342900">
                  <a:buClr>
                    <a:schemeClr val="accent1">
                      <a:shade val="75000"/>
                    </a:schemeClr>
                  </a:buClr>
                  <a:buSzPct val="55000"/>
                  <a:buFont typeface="Wingdings"/>
                  <a:buChar char="p"/>
                </a:pPr>
                <a:r>
                  <a:rPr lang="en-US" sz="1800" dirty="0" smtClean="0"/>
                  <a:t>x</a:t>
                </a:r>
                <a:r>
                  <a:rPr lang="en-US" sz="1800" baseline="30000" dirty="0" smtClean="0"/>
                  <a:t>2</a:t>
                </a:r>
                <a:r>
                  <a:rPr lang="en-US" sz="1800" dirty="0" smtClean="0"/>
                  <a:t> + 6x + 3</a:t>
                </a:r>
                <a:r>
                  <a:rPr lang="en-US" sz="1800" baseline="30000" dirty="0" smtClean="0"/>
                  <a:t>2</a:t>
                </a:r>
                <a:r>
                  <a:rPr lang="en-US" sz="1800" dirty="0" smtClean="0"/>
                  <a:t> = 16 + 9</a:t>
                </a:r>
              </a:p>
              <a:p>
                <a:pPr marL="342900" lvl="1" indent="-342900">
                  <a:buClr>
                    <a:schemeClr val="accent1">
                      <a:shade val="75000"/>
                    </a:schemeClr>
                  </a:buClr>
                  <a:buSzPct val="55000"/>
                  <a:buFont typeface="Wingdings"/>
                  <a:buChar char="p"/>
                </a:pPr>
                <a:r>
                  <a:rPr lang="en-US" sz="1800" dirty="0" smtClean="0"/>
                  <a:t>(x + 3)</a:t>
                </a:r>
                <a:r>
                  <a:rPr lang="en-US" sz="1800" baseline="30000" dirty="0" smtClean="0"/>
                  <a:t>2</a:t>
                </a:r>
                <a:r>
                  <a:rPr lang="en-US" sz="1800" dirty="0" smtClean="0"/>
                  <a:t> = 25</a:t>
                </a:r>
              </a:p>
              <a:p>
                <a:pPr marL="342900" lvl="1" indent="-342900">
                  <a:buClr>
                    <a:schemeClr val="accent1">
                      <a:shade val="75000"/>
                    </a:schemeClr>
                  </a:buClr>
                  <a:buSzPct val="55000"/>
                  <a:buFont typeface="Wingdings"/>
                  <a:buChar char="p"/>
                </a:pPr>
                <a:r>
                  <a:rPr lang="en-US" sz="1800" dirty="0" smtClean="0"/>
                  <a:t>x + 3 = </a:t>
                </a:r>
                <a:r>
                  <a:rPr lang="en-US" sz="1800" dirty="0" smtClean="0">
                    <a:sym typeface="Symbol"/>
                  </a:rPr>
                  <a:t></a:t>
                </a:r>
                <a:r>
                  <a:rPr lang="en-US" sz="1800" dirty="0" smtClean="0"/>
                  <a:t> 5</a:t>
                </a:r>
              </a:p>
              <a:p>
                <a:pPr marL="342900" lvl="1" indent="-342900">
                  <a:buClr>
                    <a:schemeClr val="accent1">
                      <a:shade val="75000"/>
                    </a:schemeClr>
                  </a:buClr>
                  <a:buSzPct val="55000"/>
                  <a:buFont typeface="Wingdings"/>
                  <a:buChar char="p"/>
                </a:pPr>
                <a:r>
                  <a:rPr lang="en-US" sz="1800" dirty="0" smtClean="0"/>
                  <a:t>x = -3 </a:t>
                </a:r>
                <a:r>
                  <a:rPr lang="en-US" sz="1800" dirty="0" smtClean="0">
                    <a:sym typeface="Symbol"/>
                  </a:rPr>
                  <a:t></a:t>
                </a:r>
                <a:r>
                  <a:rPr lang="en-US" sz="1800" dirty="0" smtClean="0"/>
                  <a:t> 5 </a:t>
                </a:r>
              </a:p>
              <a:p>
                <a:pPr marL="342900" lvl="1" indent="-342900">
                  <a:buClr>
                    <a:schemeClr val="accent1">
                      <a:shade val="75000"/>
                    </a:schemeClr>
                  </a:buClr>
                  <a:buSzPct val="55000"/>
                  <a:buFont typeface="Wingdings"/>
                  <a:buChar char="p"/>
                </a:pPr>
                <a:r>
                  <a:rPr lang="en-US" sz="1800" dirty="0" smtClean="0"/>
                  <a:t>x = 2, -8</a:t>
                </a:r>
              </a:p>
              <a:p>
                <a:endParaRPr lang="en-US" sz="1800"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648200" y="1339445"/>
                <a:ext cx="4038600" cy="3461155"/>
              </a:xfrm>
              <a:blipFill rotWithShape="1">
                <a:blip r:embed="rId4"/>
                <a:stretch>
                  <a:fillRect t="-880" b="-563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5" name="Content Placeholder 4"/>
          <p:cNvSpPr>
            <a:spLocks noGrp="1"/>
          </p:cNvSpPr>
          <p:nvPr>
            <p:ph idx="1"/>
          </p:nvPr>
        </p:nvSpPr>
        <p:spPr/>
        <p:txBody>
          <a:bodyPr>
            <a:normAutofit/>
          </a:bodyPr>
          <a:lstStyle/>
          <a:p>
            <a:pPr>
              <a:buNone/>
            </a:pPr>
            <a:r>
              <a:rPr lang="en-US" sz="2800" dirty="0" smtClean="0"/>
              <a:t>Solve   2x</a:t>
            </a:r>
            <a:r>
              <a:rPr lang="en-US" sz="2800" baseline="30000" dirty="0" smtClean="0"/>
              <a:t>2</a:t>
            </a:r>
            <a:r>
              <a:rPr lang="en-US" sz="2800" dirty="0" smtClean="0"/>
              <a:t> – 11x + 12 = 0</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lvl="1"/>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5" name="Content Placeholder 4"/>
          <p:cNvSpPr>
            <a:spLocks noGrp="1"/>
          </p:cNvSpPr>
          <p:nvPr>
            <p:ph idx="1"/>
          </p:nvPr>
        </p:nvSpPr>
        <p:spPr/>
        <p:txBody>
          <a:bodyPr>
            <a:normAutofit/>
          </a:bodyPr>
          <a:lstStyle/>
          <a:p>
            <a:pPr>
              <a:buNone/>
            </a:pPr>
            <a:r>
              <a:rPr lang="en-US" dirty="0" smtClean="0"/>
              <a:t>The area of the rectangle is 56.  Find the value of x.</a:t>
            </a:r>
          </a:p>
          <a:p>
            <a:pPr marL="0" indent="0">
              <a:buNone/>
            </a:pPr>
            <a:endParaRPr lang="en-US" sz="2000" dirty="0"/>
          </a:p>
        </p:txBody>
      </p:sp>
      <p:grpSp>
        <p:nvGrpSpPr>
          <p:cNvPr id="8" name="Group 7"/>
          <p:cNvGrpSpPr/>
          <p:nvPr/>
        </p:nvGrpSpPr>
        <p:grpSpPr>
          <a:xfrm>
            <a:off x="4495800" y="1576685"/>
            <a:ext cx="4191000" cy="1604665"/>
            <a:chOff x="4495800" y="2057400"/>
            <a:chExt cx="4191000" cy="2139553"/>
          </a:xfrm>
        </p:grpSpPr>
        <p:sp>
          <p:nvSpPr>
            <p:cNvPr id="4" name="Rectangle 3"/>
            <p:cNvSpPr/>
            <p:nvPr/>
          </p:nvSpPr>
          <p:spPr>
            <a:xfrm>
              <a:off x="5486400" y="2057400"/>
              <a:ext cx="32004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95800" y="2590800"/>
              <a:ext cx="914400" cy="615553"/>
            </a:xfrm>
            <a:prstGeom prst="rect">
              <a:avLst/>
            </a:prstGeom>
            <a:noFill/>
          </p:spPr>
          <p:txBody>
            <a:bodyPr wrap="square" rtlCol="0">
              <a:spAutoFit/>
            </a:bodyPr>
            <a:lstStyle/>
            <a:p>
              <a:r>
                <a:rPr lang="en-US" sz="2400" dirty="0" smtClean="0"/>
                <a:t>2x + 3</a:t>
              </a:r>
              <a:endParaRPr lang="en-US" sz="2400" dirty="0"/>
            </a:p>
          </p:txBody>
        </p:sp>
        <p:sp>
          <p:nvSpPr>
            <p:cNvPr id="7" name="TextBox 6"/>
            <p:cNvSpPr txBox="1"/>
            <p:nvPr/>
          </p:nvSpPr>
          <p:spPr>
            <a:xfrm>
              <a:off x="6858000" y="3581400"/>
              <a:ext cx="914400" cy="615553"/>
            </a:xfrm>
            <a:prstGeom prst="rect">
              <a:avLst/>
            </a:prstGeom>
            <a:noFill/>
          </p:spPr>
          <p:txBody>
            <a:bodyPr wrap="square" rtlCol="0">
              <a:spAutoFit/>
            </a:bodyPr>
            <a:lstStyle/>
            <a:p>
              <a:r>
                <a:rPr lang="en-US" sz="2400" dirty="0" smtClean="0"/>
                <a:t>4x</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Graph quadratic Functions in Standard Form</a:t>
            </a:r>
            <a:endParaRPr lang="en-US" dirty="0"/>
          </a:p>
        </p:txBody>
      </p:sp>
      <p:sp>
        <p:nvSpPr>
          <p:cNvPr id="3" name="Content Placeholder 2"/>
          <p:cNvSpPr>
            <a:spLocks noGrp="1"/>
          </p:cNvSpPr>
          <p:nvPr>
            <p:ph idx="1"/>
          </p:nvPr>
        </p:nvSpPr>
        <p:spPr/>
        <p:txBody>
          <a:bodyPr>
            <a:normAutofit/>
          </a:bodyPr>
          <a:lstStyle/>
          <a:p>
            <a:r>
              <a:rPr lang="en-US" dirty="0" smtClean="0"/>
              <a:t>How to Graph (Standard Form)</a:t>
            </a:r>
          </a:p>
          <a:p>
            <a:pPr lvl="1"/>
            <a:r>
              <a:rPr lang="en-US" dirty="0" smtClean="0"/>
              <a:t>Find and plot the vertex</a:t>
            </a:r>
          </a:p>
          <a:p>
            <a:pPr lvl="1"/>
            <a:r>
              <a:rPr lang="en-US" dirty="0" smtClean="0"/>
              <a:t>Make a table around the vertex</a:t>
            </a:r>
          </a:p>
          <a:p>
            <a:pPr lvl="1" algn="just"/>
            <a:r>
              <a:rPr lang="en-US" dirty="0" smtClean="0"/>
              <a:t>Draw the curve through all </a:t>
            </a:r>
            <a:r>
              <a:rPr lang="en-US" sz="6600" b="1" i="1" u="sng" dirty="0" smtClean="0"/>
              <a:t>5</a:t>
            </a:r>
            <a:r>
              <a:rPr lang="en-US" dirty="0" smtClean="0"/>
              <a:t> points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3" name="Content Placeholder 2"/>
          <p:cNvSpPr>
            <a:spLocks noGrp="1"/>
          </p:cNvSpPr>
          <p:nvPr>
            <p:ph sz="half" idx="1"/>
          </p:nvPr>
        </p:nvSpPr>
        <p:spPr>
          <a:xfrm>
            <a:off x="457200" y="1339445"/>
            <a:ext cx="4038600" cy="3575455"/>
          </a:xfrm>
        </p:spPr>
        <p:txBody>
          <a:bodyPr>
            <a:noAutofit/>
          </a:bodyPr>
          <a:lstStyle/>
          <a:p>
            <a:r>
              <a:rPr lang="en-US" sz="1800" dirty="0" smtClean="0"/>
              <a:t>Writing quadratic functions in Vertex Form</a:t>
            </a:r>
          </a:p>
          <a:p>
            <a:pPr lvl="0"/>
            <a:r>
              <a:rPr lang="en-US" sz="1800" dirty="0" smtClean="0"/>
              <a:t>y = a(x – h)</a:t>
            </a:r>
            <a:r>
              <a:rPr lang="en-US" sz="1800" baseline="30000" dirty="0" smtClean="0"/>
              <a:t>2</a:t>
            </a:r>
            <a:r>
              <a:rPr lang="en-US" sz="1800" dirty="0" smtClean="0"/>
              <a:t> + k</a:t>
            </a:r>
          </a:p>
          <a:p>
            <a:pPr lvl="1"/>
            <a:r>
              <a:rPr lang="en-US" sz="1400" dirty="0" smtClean="0"/>
              <a:t>(h, k) is the vertex</a:t>
            </a:r>
          </a:p>
          <a:p>
            <a:pPr marL="457200" lvl="0" indent="-457200">
              <a:buFont typeface="+mj-lt"/>
              <a:buAutoNum type="arabicPeriod"/>
            </a:pPr>
            <a:r>
              <a:rPr lang="en-US" sz="1800" dirty="0" smtClean="0"/>
              <a:t>Start with standard form</a:t>
            </a:r>
          </a:p>
          <a:p>
            <a:pPr marL="457200" lvl="0" indent="-457200">
              <a:buFont typeface="+mj-lt"/>
              <a:buAutoNum type="arabicPeriod"/>
            </a:pPr>
            <a:r>
              <a:rPr lang="en-US" sz="1800" dirty="0" smtClean="0"/>
              <a:t>Group the terms with the x</a:t>
            </a:r>
          </a:p>
          <a:p>
            <a:pPr marL="457200" lvl="0" indent="-457200">
              <a:buFont typeface="+mj-lt"/>
              <a:buAutoNum type="arabicPeriod"/>
            </a:pPr>
            <a:r>
              <a:rPr lang="en-US" sz="1800" dirty="0" smtClean="0"/>
              <a:t>Factor out any number in front of the x</a:t>
            </a:r>
            <a:r>
              <a:rPr lang="en-US" sz="1800" baseline="30000" dirty="0" smtClean="0"/>
              <a:t>2</a:t>
            </a:r>
            <a:endParaRPr lang="en-US" sz="1800" dirty="0" smtClean="0"/>
          </a:p>
          <a:p>
            <a:pPr marL="457200" lvl="0" indent="-457200">
              <a:buFont typeface="+mj-lt"/>
              <a:buAutoNum type="arabicPeriod"/>
            </a:pPr>
            <a:r>
              <a:rPr lang="en-US" sz="1800" dirty="0" smtClean="0"/>
              <a:t>Add (b/2)</a:t>
            </a:r>
            <a:r>
              <a:rPr lang="en-US" sz="1800" baseline="30000" dirty="0" smtClean="0"/>
              <a:t>2</a:t>
            </a:r>
            <a:r>
              <a:rPr lang="en-US" sz="1800" dirty="0" smtClean="0"/>
              <a:t> to both sides (inside the group on the right)</a:t>
            </a:r>
          </a:p>
          <a:p>
            <a:pPr marL="457200" lvl="0" indent="-457200">
              <a:buFont typeface="+mj-lt"/>
              <a:buAutoNum type="arabicPeriod"/>
            </a:pPr>
            <a:r>
              <a:rPr lang="en-US" sz="1800" dirty="0" smtClean="0"/>
              <a:t>Rewrite as a perfect square</a:t>
            </a:r>
          </a:p>
          <a:p>
            <a:pPr marL="457200" lvl="0" indent="-457200">
              <a:buFont typeface="+mj-lt"/>
              <a:buAutoNum type="arabicPeriod"/>
            </a:pPr>
            <a:r>
              <a:rPr lang="en-US" sz="1800" dirty="0" smtClean="0"/>
              <a:t>Subtract to get the y by itself</a:t>
            </a:r>
          </a:p>
          <a:p>
            <a:endParaRPr lang="en-US" sz="1800" dirty="0"/>
          </a:p>
        </p:txBody>
      </p:sp>
      <p:sp>
        <p:nvSpPr>
          <p:cNvPr id="4" name="Content Placeholder 3"/>
          <p:cNvSpPr>
            <a:spLocks noGrp="1"/>
          </p:cNvSpPr>
          <p:nvPr>
            <p:ph sz="half" idx="2"/>
          </p:nvPr>
        </p:nvSpPr>
        <p:spPr>
          <a:xfrm>
            <a:off x="4648200" y="1339445"/>
            <a:ext cx="4038600" cy="3689755"/>
          </a:xfrm>
        </p:spPr>
        <p:txBody>
          <a:bodyPr>
            <a:normAutofit fontScale="92500" lnSpcReduction="20000"/>
          </a:bodyPr>
          <a:lstStyle/>
          <a:p>
            <a:pPr marL="342900" lvl="1" indent="-342900">
              <a:buClr>
                <a:schemeClr val="accent1">
                  <a:shade val="75000"/>
                </a:schemeClr>
              </a:buClr>
              <a:buSzPct val="55000"/>
              <a:buFont typeface="Wingdings"/>
              <a:buChar char="p"/>
            </a:pPr>
            <a:endParaRPr lang="en-US" sz="2900" dirty="0" smtClean="0"/>
          </a:p>
          <a:p>
            <a:pPr marL="342900" lvl="1" indent="-342900">
              <a:buClr>
                <a:schemeClr val="accent1">
                  <a:shade val="75000"/>
                </a:schemeClr>
              </a:buClr>
              <a:buSzPct val="55000"/>
              <a:buFont typeface="Wingdings"/>
              <a:buChar char="p"/>
            </a:pPr>
            <a:endParaRPr lang="en-US" sz="2200" dirty="0" smtClean="0"/>
          </a:p>
          <a:p>
            <a:pPr marL="457200" lvl="1" indent="-457200">
              <a:buClr>
                <a:schemeClr val="accent1">
                  <a:shade val="75000"/>
                </a:schemeClr>
              </a:buClr>
              <a:buSzPct val="55000"/>
              <a:buFont typeface="+mj-lt"/>
              <a:buAutoNum type="arabicPeriod"/>
            </a:pPr>
            <a:r>
              <a:rPr lang="en-US" sz="2200" dirty="0" smtClean="0"/>
              <a:t>y = 2x</a:t>
            </a:r>
            <a:r>
              <a:rPr lang="en-US" sz="2200" baseline="30000" dirty="0" smtClean="0"/>
              <a:t>2</a:t>
            </a:r>
            <a:r>
              <a:rPr lang="en-US" sz="2200" dirty="0" smtClean="0"/>
              <a:t> + 12x + 16</a:t>
            </a:r>
          </a:p>
          <a:p>
            <a:pPr marL="457200" lvl="1" indent="-457200">
              <a:buClr>
                <a:schemeClr val="accent1">
                  <a:shade val="75000"/>
                </a:schemeClr>
              </a:buClr>
              <a:buSzPct val="55000"/>
              <a:buFont typeface="+mj-lt"/>
              <a:buAutoNum type="arabicPeriod"/>
            </a:pPr>
            <a:r>
              <a:rPr lang="en-US" sz="2200" dirty="0" smtClean="0"/>
              <a:t>y = (2x</a:t>
            </a:r>
            <a:r>
              <a:rPr lang="en-US" sz="2200" baseline="30000" dirty="0" smtClean="0"/>
              <a:t>2</a:t>
            </a:r>
            <a:r>
              <a:rPr lang="en-US" sz="2200" dirty="0" smtClean="0"/>
              <a:t> + 12x) + 16</a:t>
            </a:r>
          </a:p>
          <a:p>
            <a:pPr marL="457200" lvl="1" indent="-457200">
              <a:buClr>
                <a:schemeClr val="accent1">
                  <a:shade val="75000"/>
                </a:schemeClr>
              </a:buClr>
              <a:buSzPct val="55000"/>
              <a:buFont typeface="+mj-lt"/>
              <a:buAutoNum type="arabicPeriod"/>
            </a:pPr>
            <a:r>
              <a:rPr lang="en-US" sz="2200" dirty="0" smtClean="0"/>
              <a:t>y = 2(x</a:t>
            </a:r>
            <a:r>
              <a:rPr lang="en-US" sz="2200" baseline="30000" dirty="0" smtClean="0"/>
              <a:t>2</a:t>
            </a:r>
            <a:r>
              <a:rPr lang="en-US" sz="2200" dirty="0" smtClean="0"/>
              <a:t> + 6x) + 16</a:t>
            </a:r>
          </a:p>
          <a:p>
            <a:pPr marL="457200" lvl="1" indent="-457200">
              <a:buClr>
                <a:schemeClr val="accent1">
                  <a:shade val="75000"/>
                </a:schemeClr>
              </a:buClr>
              <a:buSzPct val="55000"/>
              <a:buFont typeface="+mj-lt"/>
              <a:buAutoNum type="arabicPeriod"/>
            </a:pPr>
            <a:r>
              <a:rPr lang="en-US" sz="2200" dirty="0" smtClean="0"/>
              <a:t>y + 2(9) = 2(x</a:t>
            </a:r>
            <a:r>
              <a:rPr lang="en-US" sz="2200" baseline="30000" dirty="0" smtClean="0"/>
              <a:t>2</a:t>
            </a:r>
            <a:r>
              <a:rPr lang="en-US" sz="2200" dirty="0" smtClean="0"/>
              <a:t> + 6x + 9) + 16</a:t>
            </a:r>
          </a:p>
          <a:p>
            <a:pPr marL="457200" lvl="1" indent="-457200">
              <a:buClr>
                <a:schemeClr val="accent1">
                  <a:shade val="75000"/>
                </a:schemeClr>
              </a:buClr>
              <a:buSzPct val="55000"/>
              <a:buFont typeface="+mj-lt"/>
              <a:buAutoNum type="arabicPeriod"/>
            </a:pPr>
            <a:r>
              <a:rPr lang="en-US" sz="2200" dirty="0" smtClean="0"/>
              <a:t>y + 18 = 2(x + 3)</a:t>
            </a:r>
            <a:r>
              <a:rPr lang="en-US" sz="2200" baseline="30000" dirty="0" smtClean="0"/>
              <a:t>2</a:t>
            </a:r>
            <a:r>
              <a:rPr lang="en-US" sz="2200" dirty="0" smtClean="0"/>
              <a:t> + 16</a:t>
            </a:r>
          </a:p>
          <a:p>
            <a:pPr marL="457200" lvl="1" indent="-457200">
              <a:buClr>
                <a:schemeClr val="accent1">
                  <a:shade val="75000"/>
                </a:schemeClr>
              </a:buClr>
              <a:buSzPct val="55000"/>
              <a:buFont typeface="+mj-lt"/>
              <a:buAutoNum type="arabicPeriod"/>
            </a:pPr>
            <a:r>
              <a:rPr lang="en-US" sz="2200" dirty="0" smtClean="0"/>
              <a:t>y = 2(x + 3)</a:t>
            </a:r>
            <a:r>
              <a:rPr lang="en-US" sz="2200" baseline="30000" dirty="0" smtClean="0"/>
              <a:t>2</a:t>
            </a:r>
            <a:r>
              <a:rPr lang="en-US" sz="2200" dirty="0" smtClean="0"/>
              <a:t> – 2 </a:t>
            </a:r>
          </a:p>
          <a:p>
            <a:pPr lvl="1"/>
            <a:r>
              <a:rPr lang="en-US" sz="1800" dirty="0" smtClean="0"/>
              <a:t>Vertex is at (-3, -2)</a:t>
            </a:r>
          </a:p>
          <a:p>
            <a:pPr lvl="1"/>
            <a:r>
              <a:rPr lang="en-US" sz="1800" dirty="0" smtClean="0"/>
              <a:t>-2 is the minimum for this function</a:t>
            </a:r>
          </a:p>
          <a:p>
            <a:pPr lvl="1"/>
            <a:r>
              <a:rPr lang="en-US" sz="1800" dirty="0" smtClean="0"/>
              <a:t>Find the max or min by completing the square to find the vertex</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4.7 Complete the Square</a:t>
            </a:r>
            <a:endParaRPr lang="en-US" dirty="0"/>
          </a:p>
        </p:txBody>
      </p:sp>
      <p:sp>
        <p:nvSpPr>
          <p:cNvPr id="5" name="Content Placeholder 4"/>
          <p:cNvSpPr>
            <a:spLocks noGrp="1"/>
          </p:cNvSpPr>
          <p:nvPr>
            <p:ph idx="1"/>
          </p:nvPr>
        </p:nvSpPr>
        <p:spPr/>
        <p:txBody>
          <a:bodyPr/>
          <a:lstStyle/>
          <a:p>
            <a:r>
              <a:rPr lang="en-US" i="1" dirty="0" smtClean="0"/>
              <a:t>288 #3-55 every other odd, 61, 65 + 4 choice = 20</a:t>
            </a:r>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4.7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4.8 Use the Quadratic Formula and the </a:t>
            </a:r>
            <a:r>
              <a:rPr lang="en-US" dirty="0" err="1" smtClean="0"/>
              <a:t>Discriminant</a:t>
            </a:r>
            <a:endParaRPr lang="en-US" dirty="0"/>
          </a:p>
        </p:txBody>
      </p:sp>
      <p:sp>
        <p:nvSpPr>
          <p:cNvPr id="3" name="Content Placeholder 2"/>
          <p:cNvSpPr>
            <a:spLocks noGrp="1"/>
          </p:cNvSpPr>
          <p:nvPr>
            <p:ph idx="1"/>
          </p:nvPr>
        </p:nvSpPr>
        <p:spPr/>
        <p:txBody>
          <a:bodyPr/>
          <a:lstStyle/>
          <a:p>
            <a:r>
              <a:rPr lang="en-US" dirty="0" smtClean="0"/>
              <a:t>Completing the square was a long laborious process.  Today we can develop a method to make it quicker.</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4.8 Use the Quadratic Formula and the </a:t>
            </a:r>
            <a:r>
              <a:rPr lang="en-US" dirty="0" err="1" smtClean="0"/>
              <a:t>Discriminant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0" y="1200150"/>
                <a:ext cx="4495800" cy="3394472"/>
              </a:xfrm>
            </p:spPr>
            <p:txBody>
              <a:bodyPr>
                <a:normAutofit/>
              </a:bodyPr>
              <a:lstStyle/>
              <a:p>
                <a:r>
                  <a:rPr lang="en-US" sz="2400" dirty="0" smtClean="0"/>
                  <a:t>Solve ax</a:t>
                </a:r>
                <a:r>
                  <a:rPr lang="en-US" sz="2400" baseline="30000" dirty="0" smtClean="0"/>
                  <a:t>2</a:t>
                </a:r>
                <a:r>
                  <a:rPr lang="en-US" sz="2400" dirty="0" smtClean="0"/>
                  <a:t> + </a:t>
                </a:r>
                <a:r>
                  <a:rPr lang="en-US" sz="2400" dirty="0" err="1" smtClean="0"/>
                  <a:t>bx</a:t>
                </a:r>
                <a:r>
                  <a:rPr lang="en-US" sz="2400" dirty="0" smtClean="0"/>
                  <a:t> + c = 0</a:t>
                </a:r>
              </a:p>
              <a:p>
                <a:r>
                  <a:rPr lang="en-US" sz="2400" dirty="0" smtClean="0"/>
                  <a:t>ax</a:t>
                </a:r>
                <a:r>
                  <a:rPr lang="en-US" sz="2400" baseline="30000" dirty="0" smtClean="0"/>
                  <a:t>2</a:t>
                </a:r>
                <a:r>
                  <a:rPr lang="en-US" sz="2400" dirty="0" smtClean="0"/>
                  <a:t> + </a:t>
                </a:r>
                <a:r>
                  <a:rPr lang="en-US" sz="2400" dirty="0" err="1" smtClean="0"/>
                  <a:t>bx</a:t>
                </a:r>
                <a:r>
                  <a:rPr lang="en-US" sz="2400" dirty="0" smtClean="0"/>
                  <a:t> = -c</a:t>
                </a:r>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a:rPr>
                          <m:t>𝑥</m:t>
                        </m:r>
                      </m:e>
                      <m:sup>
                        <m:r>
                          <a:rPr lang="en-US" sz="2400" b="0" i="1" smtClean="0">
                            <a:latin typeface="Cambria Math"/>
                          </a:rPr>
                          <m:t>2</m:t>
                        </m:r>
                      </m:sup>
                    </m:sSup>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𝑏</m:t>
                        </m:r>
                      </m:num>
                      <m:den>
                        <m:r>
                          <a:rPr lang="en-US" sz="2400" b="0" i="1" smtClean="0">
                            <a:latin typeface="Cambria Math"/>
                          </a:rPr>
                          <m:t>𝑎</m:t>
                        </m:r>
                      </m:den>
                    </m:f>
                    <m:r>
                      <a:rPr lang="en-US" sz="2400" b="0" i="1" smtClean="0">
                        <a:latin typeface="Cambria Math"/>
                      </a:rPr>
                      <m:t>𝑥</m:t>
                    </m:r>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𝑐</m:t>
                        </m:r>
                      </m:num>
                      <m:den>
                        <m:r>
                          <a:rPr lang="en-US" sz="2400" b="0" i="1" smtClean="0">
                            <a:latin typeface="Cambria Math"/>
                          </a:rPr>
                          <m:t>𝑎</m:t>
                        </m:r>
                      </m:den>
                    </m:f>
                  </m:oMath>
                </a14:m>
                <a:endParaRPr lang="en-US" sz="2400" dirty="0" smtClean="0"/>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a:rPr>
                          <m:t>𝑥</m:t>
                        </m:r>
                      </m:e>
                      <m:sup>
                        <m:r>
                          <a:rPr lang="en-US" sz="2400" b="0" i="1" smtClean="0">
                            <a:latin typeface="Cambria Math"/>
                          </a:rPr>
                          <m:t>2</m:t>
                        </m:r>
                      </m:sup>
                    </m:sSup>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𝑏</m:t>
                        </m:r>
                      </m:num>
                      <m:den>
                        <m:r>
                          <a:rPr lang="en-US" sz="2400" b="0" i="1" smtClean="0">
                            <a:latin typeface="Cambria Math"/>
                          </a:rPr>
                          <m:t>𝑎</m:t>
                        </m:r>
                      </m:den>
                    </m:f>
                    <m:r>
                      <a:rPr lang="en-US" sz="2400" b="0" i="1" smtClean="0">
                        <a:latin typeface="Cambria Math"/>
                      </a:rPr>
                      <m:t>𝑥</m:t>
                    </m:r>
                    <m:r>
                      <a:rPr lang="en-US" sz="2400" b="0" i="1" smtClean="0">
                        <a:latin typeface="Cambria Math"/>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a:rPr>
                                  <m:t>𝑏</m:t>
                                </m:r>
                              </m:num>
                              <m:den>
                                <m:r>
                                  <a:rPr lang="en-US" sz="2400" b="0" i="1" smtClean="0">
                                    <a:latin typeface="Cambria Math"/>
                                  </a:rPr>
                                  <m:t>2</m:t>
                                </m:r>
                                <m:r>
                                  <a:rPr lang="en-US" sz="2400" b="0" i="1" smtClean="0">
                                    <a:latin typeface="Cambria Math"/>
                                  </a:rPr>
                                  <m:t>𝑎</m:t>
                                </m:r>
                              </m:den>
                            </m:f>
                          </m:e>
                        </m:d>
                      </m:e>
                      <m:sup>
                        <m:r>
                          <a:rPr lang="en-US" sz="2400" b="0" i="1" smtClean="0">
                            <a:latin typeface="Cambria Math"/>
                          </a:rPr>
                          <m:t>2</m:t>
                        </m:r>
                      </m:sup>
                    </m:sSup>
                    <m:r>
                      <a:rPr lang="en-US" sz="2400" b="0" i="1" smtClean="0">
                        <a:latin typeface="Cambria Math"/>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a:rPr>
                                  <m:t>𝑏</m:t>
                                </m:r>
                              </m:num>
                              <m:den>
                                <m:r>
                                  <a:rPr lang="en-US" sz="2400" b="0" i="1" smtClean="0">
                                    <a:latin typeface="Cambria Math"/>
                                  </a:rPr>
                                  <m:t>2</m:t>
                                </m:r>
                                <m:r>
                                  <a:rPr lang="en-US" sz="2400" b="0" i="1" smtClean="0">
                                    <a:latin typeface="Cambria Math"/>
                                  </a:rPr>
                                  <m:t>𝑎</m:t>
                                </m:r>
                              </m:den>
                            </m:f>
                          </m:e>
                        </m:d>
                      </m:e>
                      <m:sup>
                        <m:r>
                          <a:rPr lang="en-US" sz="2400" b="0" i="1" smtClean="0">
                            <a:latin typeface="Cambria Math"/>
                          </a:rPr>
                          <m:t>2</m:t>
                        </m:r>
                      </m:sup>
                    </m:sSup>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𝑐</m:t>
                        </m:r>
                      </m:num>
                      <m:den>
                        <m:r>
                          <a:rPr lang="en-US" sz="2400" b="0" i="1" smtClean="0">
                            <a:latin typeface="Cambria Math"/>
                          </a:rPr>
                          <m:t>𝑎</m:t>
                        </m:r>
                      </m:den>
                    </m:f>
                  </m:oMath>
                </a14:m>
                <a:endParaRPr lang="en-US" sz="2400" b="0" dirty="0" smtClean="0"/>
              </a:p>
              <a:p>
                <a14:m>
                  <m:oMath xmlns:m="http://schemas.openxmlformats.org/officeDocument/2006/math">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a:rPr>
                              <m:t>𝑥</m:t>
                            </m:r>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𝑏</m:t>
                                </m:r>
                              </m:num>
                              <m:den>
                                <m:r>
                                  <a:rPr lang="en-US" sz="2400" b="0" i="1" smtClean="0">
                                    <a:latin typeface="Cambria Math"/>
                                  </a:rPr>
                                  <m:t>2</m:t>
                                </m:r>
                                <m:r>
                                  <a:rPr lang="en-US" sz="2400" b="0" i="1" smtClean="0">
                                    <a:latin typeface="Cambria Math"/>
                                  </a:rPr>
                                  <m:t>𝑎</m:t>
                                </m:r>
                              </m:den>
                            </m:f>
                          </m:e>
                        </m:d>
                      </m:e>
                      <m:sup>
                        <m:r>
                          <a:rPr lang="en-US" sz="2400" b="0" i="1" smtClean="0">
                            <a:latin typeface="Cambria Math"/>
                          </a:rPr>
                          <m:t>2</m:t>
                        </m:r>
                      </m:sup>
                    </m:sSup>
                    <m:r>
                      <a:rPr lang="en-US" sz="2400" b="0" i="1" smtClean="0">
                        <a:latin typeface="Cambria Math"/>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a:rPr>
                              <m:t>𝑏</m:t>
                            </m:r>
                          </m:e>
                          <m:sup>
                            <m:r>
                              <a:rPr lang="en-US" sz="2400" b="0" i="1" smtClean="0">
                                <a:latin typeface="Cambria Math"/>
                              </a:rPr>
                              <m:t>2</m:t>
                            </m:r>
                          </m:sup>
                        </m:sSup>
                      </m:num>
                      <m:den>
                        <m:r>
                          <a:rPr lang="en-US" sz="2400" b="0" i="1" smtClean="0">
                            <a:latin typeface="Cambria Math"/>
                          </a:rPr>
                          <m:t>4</m:t>
                        </m:r>
                        <m:sSup>
                          <m:sSupPr>
                            <m:ctrlPr>
                              <a:rPr lang="en-US" sz="2400" b="0" i="1" smtClean="0">
                                <a:latin typeface="Cambria Math" panose="02040503050406030204" pitchFamily="18" charset="0"/>
                              </a:rPr>
                            </m:ctrlPr>
                          </m:sSupPr>
                          <m:e>
                            <m:r>
                              <a:rPr lang="en-US" sz="2400" b="0" i="1" smtClean="0">
                                <a:latin typeface="Cambria Math"/>
                              </a:rPr>
                              <m:t>𝑎</m:t>
                            </m:r>
                          </m:e>
                          <m:sup>
                            <m:r>
                              <a:rPr lang="en-US" sz="2400" b="0" i="1" smtClean="0">
                                <a:latin typeface="Cambria Math"/>
                              </a:rPr>
                              <m:t>2</m:t>
                            </m:r>
                          </m:sup>
                        </m:sSup>
                      </m:den>
                    </m:f>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4</m:t>
                        </m:r>
                        <m:r>
                          <a:rPr lang="en-US" sz="2400" b="0" i="1" smtClean="0">
                            <a:latin typeface="Cambria Math"/>
                          </a:rPr>
                          <m:t>𝑎𝑐</m:t>
                        </m:r>
                      </m:num>
                      <m:den>
                        <m:r>
                          <a:rPr lang="en-US" sz="2400" b="0" i="1" smtClean="0">
                            <a:latin typeface="Cambria Math"/>
                          </a:rPr>
                          <m:t>4</m:t>
                        </m:r>
                        <m:sSup>
                          <m:sSupPr>
                            <m:ctrlPr>
                              <a:rPr lang="en-US" sz="2400" b="0" i="1" smtClean="0">
                                <a:latin typeface="Cambria Math" panose="02040503050406030204" pitchFamily="18" charset="0"/>
                              </a:rPr>
                            </m:ctrlPr>
                          </m:sSupPr>
                          <m:e>
                            <m:r>
                              <a:rPr lang="en-US" sz="2400" b="0" i="1" smtClean="0">
                                <a:latin typeface="Cambria Math"/>
                              </a:rPr>
                              <m:t>𝑎</m:t>
                            </m:r>
                          </m:e>
                          <m:sup>
                            <m:r>
                              <a:rPr lang="en-US" sz="2400" b="0" i="1" smtClean="0">
                                <a:latin typeface="Cambria Math"/>
                              </a:rPr>
                              <m:t>2</m:t>
                            </m:r>
                          </m:sup>
                        </m:sSup>
                      </m:den>
                    </m:f>
                  </m:oMath>
                </a14:m>
                <a:endParaRPr lang="en-US" sz="2400" dirty="0" smtClean="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0" y="1333500"/>
                <a:ext cx="4495800" cy="3771636"/>
              </a:xfrm>
              <a:blipFill rotWithShape="1">
                <a:blip r:embed="rId3"/>
                <a:stretch>
                  <a:fillRect l="-1762" t="-1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14:m>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a:rPr>
                              <m:t>𝑥</m:t>
                            </m:r>
                            <m:r>
                              <a:rPr lang="en-US" i="1">
                                <a:latin typeface="Cambria Math"/>
                              </a:rPr>
                              <m:t>+</m:t>
                            </m:r>
                            <m:f>
                              <m:fPr>
                                <m:ctrlPr>
                                  <a:rPr lang="en-US" i="1">
                                    <a:latin typeface="Cambria Math" panose="02040503050406030204" pitchFamily="18" charset="0"/>
                                  </a:rPr>
                                </m:ctrlPr>
                              </m:fPr>
                              <m:num>
                                <m:r>
                                  <a:rPr lang="en-US" i="1">
                                    <a:latin typeface="Cambria Math"/>
                                  </a:rPr>
                                  <m:t>𝑏</m:t>
                                </m:r>
                              </m:num>
                              <m:den>
                                <m:r>
                                  <a:rPr lang="en-US" i="1">
                                    <a:latin typeface="Cambria Math"/>
                                  </a:rPr>
                                  <m:t>2</m:t>
                                </m:r>
                                <m:r>
                                  <a:rPr lang="en-US" i="1">
                                    <a:latin typeface="Cambria Math"/>
                                  </a:rPr>
                                  <m:t>𝑎</m:t>
                                </m:r>
                              </m:den>
                            </m:f>
                          </m:e>
                        </m:d>
                      </m:e>
                      <m:sup>
                        <m:r>
                          <a:rPr lang="en-US" i="1">
                            <a:latin typeface="Cambria Math"/>
                          </a:rPr>
                          <m:t>2</m:t>
                        </m:r>
                      </m:sup>
                    </m:sSup>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𝑏</m:t>
                            </m:r>
                          </m:e>
                          <m:sup>
                            <m:r>
                              <a:rPr lang="en-US" i="1">
                                <a:latin typeface="Cambria Math"/>
                              </a:rPr>
                              <m:t>2</m:t>
                            </m:r>
                          </m:sup>
                        </m:sSup>
                        <m:r>
                          <a:rPr lang="en-US" i="1">
                            <a:latin typeface="Cambria Math"/>
                          </a:rPr>
                          <m:t>−4</m:t>
                        </m:r>
                        <m:r>
                          <a:rPr lang="en-US" i="1">
                            <a:latin typeface="Cambria Math"/>
                          </a:rPr>
                          <m:t>𝑎𝑐</m:t>
                        </m:r>
                      </m:num>
                      <m:den>
                        <m:r>
                          <a:rPr lang="en-US" i="1">
                            <a:latin typeface="Cambria Math"/>
                          </a:rPr>
                          <m:t>4</m:t>
                        </m:r>
                        <m:sSup>
                          <m:sSupPr>
                            <m:ctrlPr>
                              <a:rPr lang="en-US" i="1">
                                <a:latin typeface="Cambria Math" panose="02040503050406030204" pitchFamily="18" charset="0"/>
                              </a:rPr>
                            </m:ctrlPr>
                          </m:sSupPr>
                          <m:e>
                            <m:r>
                              <a:rPr lang="en-US" i="1">
                                <a:latin typeface="Cambria Math"/>
                              </a:rPr>
                              <m:t>𝑎</m:t>
                            </m:r>
                          </m:e>
                          <m:sup>
                            <m:r>
                              <a:rPr lang="en-US" i="1">
                                <a:latin typeface="Cambria Math"/>
                              </a:rPr>
                              <m:t>2</m:t>
                            </m:r>
                          </m:sup>
                        </m:sSup>
                      </m:den>
                    </m:f>
                  </m:oMath>
                </a14:m>
                <a:endParaRPr lang="en-US" dirty="0"/>
              </a:p>
              <a:p>
                <a14:m>
                  <m:oMath xmlns:m="http://schemas.openxmlformats.org/officeDocument/2006/math">
                    <m:r>
                      <a:rPr lang="en-US" i="1">
                        <a:latin typeface="Cambria Math"/>
                      </a:rPr>
                      <m:t>𝑥</m:t>
                    </m:r>
                    <m:r>
                      <a:rPr lang="en-US" i="1">
                        <a:latin typeface="Cambria Math"/>
                      </a:rPr>
                      <m:t>+</m:t>
                    </m:r>
                    <m:f>
                      <m:fPr>
                        <m:ctrlPr>
                          <a:rPr lang="en-US" i="1">
                            <a:latin typeface="Cambria Math" panose="02040503050406030204" pitchFamily="18" charset="0"/>
                          </a:rPr>
                        </m:ctrlPr>
                      </m:fPr>
                      <m:num>
                        <m:r>
                          <a:rPr lang="en-US" i="1">
                            <a:latin typeface="Cambria Math"/>
                          </a:rPr>
                          <m:t>𝑏</m:t>
                        </m:r>
                      </m:num>
                      <m:den>
                        <m:r>
                          <a:rPr lang="en-US" i="1">
                            <a:latin typeface="Cambria Math"/>
                          </a:rPr>
                          <m:t>2</m:t>
                        </m:r>
                        <m:r>
                          <a:rPr lang="en-US" i="1">
                            <a:latin typeface="Cambria Math"/>
                          </a:rPr>
                          <m:t>𝑎</m:t>
                        </m:r>
                      </m:den>
                    </m:f>
                    <m:r>
                      <a:rPr lang="en-US" i="1">
                        <a:latin typeface="Cambria Math"/>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a:rPr>
                                  <m:t>𝑏</m:t>
                                </m:r>
                              </m:e>
                              <m:sup>
                                <m:r>
                                  <a:rPr lang="en-US" i="1">
                                    <a:latin typeface="Cambria Math"/>
                                  </a:rPr>
                                  <m:t>2</m:t>
                                </m:r>
                              </m:sup>
                            </m:sSup>
                            <m:r>
                              <a:rPr lang="en-US" i="1">
                                <a:latin typeface="Cambria Math"/>
                              </a:rPr>
                              <m:t>−4</m:t>
                            </m:r>
                            <m:r>
                              <a:rPr lang="en-US" i="1">
                                <a:latin typeface="Cambria Math"/>
                              </a:rPr>
                              <m:t>𝑎𝑐</m:t>
                            </m:r>
                          </m:num>
                          <m:den>
                            <m:r>
                              <a:rPr lang="en-US" i="1">
                                <a:latin typeface="Cambria Math"/>
                              </a:rPr>
                              <m:t>4</m:t>
                            </m:r>
                            <m:sSup>
                              <m:sSupPr>
                                <m:ctrlPr>
                                  <a:rPr lang="en-US" i="1">
                                    <a:latin typeface="Cambria Math" panose="02040503050406030204" pitchFamily="18" charset="0"/>
                                  </a:rPr>
                                </m:ctrlPr>
                              </m:sSupPr>
                              <m:e>
                                <m:r>
                                  <a:rPr lang="en-US" i="1">
                                    <a:latin typeface="Cambria Math"/>
                                  </a:rPr>
                                  <m:t>𝑎</m:t>
                                </m:r>
                              </m:e>
                              <m:sup>
                                <m:r>
                                  <a:rPr lang="en-US" i="1">
                                    <a:latin typeface="Cambria Math"/>
                                  </a:rPr>
                                  <m:t>2</m:t>
                                </m:r>
                              </m:sup>
                            </m:sSup>
                          </m:den>
                        </m:f>
                      </m:e>
                    </m:rad>
                  </m:oMath>
                </a14:m>
                <a:endParaRPr lang="en-US" dirty="0"/>
              </a:p>
              <a:p>
                <a14:m>
                  <m:oMath xmlns:m="http://schemas.openxmlformats.org/officeDocument/2006/math">
                    <m:r>
                      <a:rPr lang="en-US" i="1">
                        <a:latin typeface="Cambria Math"/>
                      </a:rPr>
                      <m:t>𝑥</m:t>
                    </m:r>
                    <m:r>
                      <a:rPr lang="en-US" i="1">
                        <a:latin typeface="Cambria Math"/>
                      </a:rPr>
                      <m:t>=−</m:t>
                    </m:r>
                    <m:f>
                      <m:fPr>
                        <m:ctrlPr>
                          <a:rPr lang="en-US" i="1">
                            <a:latin typeface="Cambria Math" panose="02040503050406030204" pitchFamily="18" charset="0"/>
                          </a:rPr>
                        </m:ctrlPr>
                      </m:fPr>
                      <m:num>
                        <m:r>
                          <a:rPr lang="en-US" i="1">
                            <a:latin typeface="Cambria Math"/>
                          </a:rPr>
                          <m:t>𝑏</m:t>
                        </m:r>
                      </m:num>
                      <m:den>
                        <m:r>
                          <a:rPr lang="en-US" i="1">
                            <a:latin typeface="Cambria Math"/>
                          </a:rPr>
                          <m:t>2</m:t>
                        </m:r>
                        <m:r>
                          <a:rPr lang="en-US" i="1">
                            <a:latin typeface="Cambria Math"/>
                          </a:rPr>
                          <m:t>𝑎</m:t>
                        </m:r>
                      </m:den>
                    </m:f>
                    <m:r>
                      <a:rPr lang="en-US" i="1">
                        <a:latin typeface="Cambria Math"/>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a:rPr>
                                  <m:t>𝑏</m:t>
                                </m:r>
                              </m:e>
                              <m:sup>
                                <m:r>
                                  <a:rPr lang="en-US" i="1">
                                    <a:latin typeface="Cambria Math"/>
                                  </a:rPr>
                                  <m:t>2</m:t>
                                </m:r>
                              </m:sup>
                            </m:sSup>
                            <m:r>
                              <a:rPr lang="en-US" i="1">
                                <a:latin typeface="Cambria Math"/>
                              </a:rPr>
                              <m:t>−4</m:t>
                            </m:r>
                            <m:r>
                              <a:rPr lang="en-US" i="1">
                                <a:latin typeface="Cambria Math"/>
                              </a:rPr>
                              <m:t>𝑎𝑐</m:t>
                            </m:r>
                          </m:e>
                        </m:rad>
                      </m:num>
                      <m:den>
                        <m:r>
                          <a:rPr lang="en-US" i="1">
                            <a:latin typeface="Cambria Math"/>
                          </a:rPr>
                          <m:t>2</m:t>
                        </m:r>
                        <m:r>
                          <a:rPr lang="en-US" i="1">
                            <a:latin typeface="Cambria Math"/>
                          </a:rPr>
                          <m:t>𝑎</m:t>
                        </m:r>
                      </m:den>
                    </m:f>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4.8 Use the Quadratic Formula and the </a:t>
            </a:r>
            <a:r>
              <a:rPr lang="en-US" dirty="0" err="1" smtClean="0"/>
              <a:t>Discriminant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371601"/>
                <a:ext cx="9144000" cy="3657600"/>
              </a:xfrm>
            </p:spPr>
            <p:txBody>
              <a:bodyPr>
                <a:normAutofit fontScale="85000" lnSpcReduction="20000"/>
              </a:bodyPr>
              <a:lstStyle/>
              <a:p>
                <a14:m>
                  <m:oMath xmlns:m="http://schemas.openxmlformats.org/officeDocument/2006/math">
                    <m:r>
                      <a:rPr lang="en-US" i="1" smtClean="0">
                        <a:latin typeface="Cambria Math"/>
                      </a:rPr>
                      <m:t>𝑥</m:t>
                    </m:r>
                    <m:r>
                      <a:rPr lang="en-US" i="1" smtClean="0">
                        <a:latin typeface="Cambria Math"/>
                      </a:rPr>
                      <m:t>=</m:t>
                    </m:r>
                    <m:f>
                      <m:fPr>
                        <m:ctrlPr>
                          <a:rPr lang="en-US" i="1" smtClean="0">
                            <a:latin typeface="Cambria Math" panose="02040503050406030204" pitchFamily="18" charset="0"/>
                          </a:rPr>
                        </m:ctrlPr>
                      </m:fPr>
                      <m:num>
                        <m:r>
                          <a:rPr lang="en-US" i="1" smtClean="0">
                            <a:latin typeface="Cambria Math"/>
                          </a:rPr>
                          <m:t>−</m:t>
                        </m:r>
                        <m:r>
                          <a:rPr lang="en-US" i="1" smtClean="0">
                            <a:latin typeface="Cambria Math"/>
                          </a:rPr>
                          <m:t>𝑏</m:t>
                        </m:r>
                        <m:r>
                          <a:rPr lang="en-US" i="1" smtClean="0">
                            <a:latin typeface="Cambria Math"/>
                          </a:rPr>
                          <m:t>±</m:t>
                        </m:r>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i="1" smtClean="0">
                                    <a:latin typeface="Cambria Math"/>
                                  </a:rPr>
                                  <m:t>𝑏</m:t>
                                </m:r>
                              </m:e>
                              <m:sup>
                                <m:r>
                                  <a:rPr lang="en-US" i="1" smtClean="0">
                                    <a:latin typeface="Cambria Math"/>
                                  </a:rPr>
                                  <m:t>2</m:t>
                                </m:r>
                              </m:sup>
                            </m:sSup>
                            <m:r>
                              <a:rPr lang="en-US" i="1" smtClean="0">
                                <a:latin typeface="Cambria Math"/>
                              </a:rPr>
                              <m:t>−4</m:t>
                            </m:r>
                            <m:r>
                              <a:rPr lang="en-US" i="1" smtClean="0">
                                <a:latin typeface="Cambria Math"/>
                              </a:rPr>
                              <m:t>𝑎𝑐</m:t>
                            </m:r>
                          </m:e>
                        </m:rad>
                      </m:num>
                      <m:den>
                        <m:r>
                          <a:rPr lang="en-US" i="1" smtClean="0">
                            <a:latin typeface="Cambria Math"/>
                          </a:rPr>
                          <m:t>2</m:t>
                        </m:r>
                        <m:r>
                          <a:rPr lang="en-US" i="1" smtClean="0">
                            <a:latin typeface="Cambria Math"/>
                          </a:rPr>
                          <m:t>𝑎</m:t>
                        </m:r>
                      </m:den>
                    </m:f>
                  </m:oMath>
                </a14:m>
                <a:endParaRPr lang="en-US" i="1" dirty="0" smtClean="0"/>
              </a:p>
              <a:p>
                <a:r>
                  <a:rPr lang="en-US" sz="3000" i="1" dirty="0" smtClean="0"/>
                  <a:t>This is called the quadratic formula and always works for quadratic equations.  </a:t>
                </a:r>
              </a:p>
              <a:p>
                <a:r>
                  <a:rPr lang="en-US" sz="3000" i="1" dirty="0" smtClean="0"/>
                  <a:t>It even finds the complex solutions.  </a:t>
                </a:r>
              </a:p>
              <a:p>
                <a:r>
                  <a:rPr lang="en-US" sz="3000" i="1" dirty="0" smtClean="0"/>
                  <a:t>The part under the square root, </a:t>
                </a:r>
                <a:r>
                  <a:rPr lang="en-US" sz="3000" b="1" i="1" dirty="0" smtClean="0"/>
                  <a:t>discriminant</a:t>
                </a:r>
                <a:r>
                  <a:rPr lang="en-US" sz="3000" i="1" dirty="0" smtClean="0"/>
                  <a:t>, tells you what kind of solutions you are going to have.  </a:t>
                </a:r>
                <a:endParaRPr lang="en-US" sz="3000" dirty="0" smtClean="0"/>
              </a:p>
              <a:p>
                <a:pPr lvl="1"/>
                <a:r>
                  <a:rPr lang="en-US" sz="2600" dirty="0" smtClean="0"/>
                  <a:t>b</a:t>
                </a:r>
                <a:r>
                  <a:rPr lang="en-US" sz="2600" baseline="30000" dirty="0" smtClean="0"/>
                  <a:t>2</a:t>
                </a:r>
                <a:r>
                  <a:rPr lang="en-US" sz="2600" dirty="0" smtClean="0"/>
                  <a:t> – 4ac &gt; 0  </a:t>
                </a:r>
                <a:r>
                  <a:rPr lang="en-US" sz="2600" dirty="0" smtClean="0">
                    <a:sym typeface="Wingdings"/>
                  </a:rPr>
                  <a:t></a:t>
                </a:r>
                <a:r>
                  <a:rPr lang="en-US" sz="2600" dirty="0" smtClean="0"/>
                  <a:t>  two distinct real solutions</a:t>
                </a:r>
              </a:p>
              <a:p>
                <a:pPr lvl="1"/>
                <a:r>
                  <a:rPr lang="en-US" sz="2600" dirty="0" smtClean="0"/>
                  <a:t>b</a:t>
                </a:r>
                <a:r>
                  <a:rPr lang="en-US" sz="2600" baseline="30000" dirty="0" smtClean="0"/>
                  <a:t>2</a:t>
                </a:r>
                <a:r>
                  <a:rPr lang="en-US" sz="2600" dirty="0" smtClean="0"/>
                  <a:t> – 4ac = 0  </a:t>
                </a:r>
                <a:r>
                  <a:rPr lang="en-US" sz="2600" dirty="0" smtClean="0">
                    <a:sym typeface="Wingdings"/>
                  </a:rPr>
                  <a:t></a:t>
                </a:r>
                <a:r>
                  <a:rPr lang="en-US" sz="2600" dirty="0" smtClean="0"/>
                  <a:t>  exactly one real solution (a double solution)</a:t>
                </a:r>
              </a:p>
              <a:p>
                <a:pPr lvl="1"/>
                <a:r>
                  <a:rPr lang="en-US" sz="2600" dirty="0" smtClean="0"/>
                  <a:t>b</a:t>
                </a:r>
                <a:r>
                  <a:rPr lang="en-US" sz="2600" baseline="30000" dirty="0" smtClean="0"/>
                  <a:t>2</a:t>
                </a:r>
                <a:r>
                  <a:rPr lang="en-US" sz="2600" dirty="0" smtClean="0"/>
                  <a:t> – 4ac &lt; 0  </a:t>
                </a:r>
                <a:r>
                  <a:rPr lang="en-US" sz="2600" dirty="0" smtClean="0">
                    <a:sym typeface="Wingdings"/>
                  </a:rPr>
                  <a:t></a:t>
                </a:r>
                <a:r>
                  <a:rPr lang="en-US" sz="2600" dirty="0" smtClean="0"/>
                  <a:t>  two </a:t>
                </a:r>
                <a:r>
                  <a:rPr lang="en-US" sz="2600" smtClean="0"/>
                  <a:t>distinct imaginary solutions</a:t>
                </a:r>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371601"/>
                <a:ext cx="9144000" cy="3657600"/>
              </a:xfrm>
              <a:blipFill rotWithShape="1">
                <a:blip r:embed="rId3"/>
                <a:stretch>
                  <a:fillRect l="-1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4.8 Use the Quadratic Formula and the </a:t>
            </a:r>
            <a:r>
              <a:rPr lang="en-US" dirty="0" err="1" smtClean="0"/>
              <a:t>Discriminant</a:t>
            </a:r>
            <a:endParaRPr lang="en-US" dirty="0"/>
          </a:p>
        </p:txBody>
      </p:sp>
      <p:sp>
        <p:nvSpPr>
          <p:cNvPr id="3" name="Content Placeholder 2"/>
          <p:cNvSpPr>
            <a:spLocks noGrp="1"/>
          </p:cNvSpPr>
          <p:nvPr>
            <p:ph idx="1"/>
          </p:nvPr>
        </p:nvSpPr>
        <p:spPr>
          <a:xfrm>
            <a:off x="466696" y="1393027"/>
            <a:ext cx="8248708" cy="3750473"/>
          </a:xfrm>
        </p:spPr>
        <p:txBody>
          <a:bodyPr>
            <a:normAutofit/>
          </a:bodyPr>
          <a:lstStyle/>
          <a:p>
            <a:pPr lvl="0"/>
            <a:r>
              <a:rPr lang="en-US" i="1" smtClean="0"/>
              <a:t>What types of solutions </a:t>
            </a:r>
            <a:r>
              <a:rPr lang="en-US" i="1" dirty="0" smtClean="0"/>
              <a:t>to </a:t>
            </a:r>
            <a:r>
              <a:rPr lang="en-US" dirty="0" smtClean="0"/>
              <a:t>5x</a:t>
            </a:r>
            <a:r>
              <a:rPr lang="en-US" baseline="30000" dirty="0" smtClean="0"/>
              <a:t>2</a:t>
            </a:r>
            <a:r>
              <a:rPr lang="en-US" dirty="0" smtClean="0"/>
              <a:t> + 3x – 4 = 0</a:t>
            </a:r>
            <a:r>
              <a:rPr lang="en-US" i="1" dirty="0" smtClean="0"/>
              <a:t>? </a:t>
            </a:r>
            <a:endParaRPr lang="en-US" dirty="0" smtClean="0"/>
          </a:p>
          <a:p>
            <a:endParaRPr lang="en-US" dirty="0" smtClean="0"/>
          </a:p>
          <a:p>
            <a:r>
              <a:rPr lang="en-US" dirty="0" smtClean="0"/>
              <a:t>Solve 5x</a:t>
            </a:r>
            <a:r>
              <a:rPr lang="en-US" baseline="30000" dirty="0" smtClean="0"/>
              <a:t>2</a:t>
            </a:r>
            <a:r>
              <a:rPr lang="en-US" dirty="0" smtClean="0"/>
              <a:t> + 3x = 4</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4.8 Use the Quadratic Formula and the Discriminant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Solve </a:t>
                </a:r>
                <a14:m>
                  <m:oMath xmlns:m="http://schemas.openxmlformats.org/officeDocument/2006/math">
                    <m:r>
                      <a:rPr lang="en-US" b="0" i="1" smtClean="0">
                        <a:latin typeface="Cambria Math"/>
                      </a:rPr>
                      <m:t>4</m:t>
                    </m:r>
                    <m:sSup>
                      <m:sSupPr>
                        <m:ctrlPr>
                          <a:rPr lang="en-US" b="0" i="1" smtClean="0">
                            <a:latin typeface="Cambria Math" panose="02040503050406030204" pitchFamily="18" charset="0"/>
                          </a:rPr>
                        </m:ctrlPr>
                      </m:sSupPr>
                      <m:e>
                        <m:r>
                          <a:rPr lang="en-US" b="0" i="1" smtClean="0">
                            <a:latin typeface="Cambria Math"/>
                          </a:rPr>
                          <m:t>𝑥</m:t>
                        </m:r>
                      </m:e>
                      <m:sup>
                        <m:r>
                          <a:rPr lang="en-US" b="0" i="1" smtClean="0">
                            <a:latin typeface="Cambria Math"/>
                          </a:rPr>
                          <m:t>2</m:t>
                        </m:r>
                      </m:sup>
                    </m:sSup>
                    <m:r>
                      <a:rPr lang="en-US" b="0" i="1" smtClean="0">
                        <a:latin typeface="Cambria Math"/>
                      </a:rPr>
                      <m:t>−6</m:t>
                    </m:r>
                    <m:r>
                      <a:rPr lang="en-US" b="0" i="1" smtClean="0">
                        <a:latin typeface="Cambria Math"/>
                      </a:rPr>
                      <m:t>𝑥</m:t>
                    </m:r>
                    <m:r>
                      <a:rPr lang="en-US" b="0" i="1" smtClean="0">
                        <a:latin typeface="Cambria Math"/>
                      </a:rPr>
                      <m:t>+3=0</m:t>
                    </m:r>
                  </m:oMath>
                </a14:m>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endParaRPr lang="en-US" dirty="0" smtClean="0"/>
              </a:p>
              <a:p>
                <a:r>
                  <a:rPr lang="en-US" i="1" dirty="0" smtClean="0"/>
                  <a:t>296 </a:t>
                </a:r>
                <a:r>
                  <a:rPr lang="en-US" i="1" dirty="0"/>
                  <a:t>#1-73 every other odd + 6 choice = 25</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815" t="-1975"/>
                </a:stretch>
              </a:blipFill>
            </p:spPr>
            <p:txBody>
              <a:bodyPr/>
              <a:lstStyle/>
              <a:p>
                <a:r>
                  <a:rPr lang="en-US">
                    <a:noFill/>
                  </a:rPr>
                  <a:t> </a:t>
                </a:r>
              </a:p>
            </p:txBody>
          </p:sp>
        </mc:Fallback>
      </mc:AlternateContent>
    </p:spTree>
    <p:extLst>
      <p:ext uri="{BB962C8B-B14F-4D97-AF65-F5344CB8AC3E}">
        <p14:creationId xmlns:p14="http://schemas.microsoft.com/office/powerpoint/2010/main" val="6971076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Quiz</a:t>
            </a:r>
            <a:endParaRPr lang="en-US" dirty="0"/>
          </a:p>
        </p:txBody>
      </p:sp>
      <p:sp>
        <p:nvSpPr>
          <p:cNvPr id="3" name="Content Placeholder 2"/>
          <p:cNvSpPr>
            <a:spLocks noGrp="1"/>
          </p:cNvSpPr>
          <p:nvPr>
            <p:ph idx="1"/>
          </p:nvPr>
        </p:nvSpPr>
        <p:spPr/>
        <p:txBody>
          <a:bodyPr/>
          <a:lstStyle/>
          <a:p>
            <a:r>
              <a:rPr lang="en-US" dirty="0" smtClean="0">
                <a:hlinkClick r:id="rId3" action="ppaction://hlinkpres?slideindex=1&amp;slidetitle="/>
              </a:rPr>
              <a:t>4.8 Homework Quiz</a:t>
            </a:r>
            <a:endParaRPr lang="en-US" dirty="0"/>
          </a:p>
        </p:txBody>
      </p:sp>
    </p:spTree>
    <p:extLst>
      <p:ext uri="{BB962C8B-B14F-4D97-AF65-F5344CB8AC3E}">
        <p14:creationId xmlns:p14="http://schemas.microsoft.com/office/powerpoint/2010/main" val="14640809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Graph and Solve Quadratic Inequalities</a:t>
            </a:r>
            <a:endParaRPr lang="en-US" dirty="0"/>
          </a:p>
        </p:txBody>
      </p:sp>
      <p:sp>
        <p:nvSpPr>
          <p:cNvPr id="3" name="Content Placeholder 2"/>
          <p:cNvSpPr>
            <a:spLocks noGrp="1"/>
          </p:cNvSpPr>
          <p:nvPr>
            <p:ph idx="1"/>
          </p:nvPr>
        </p:nvSpPr>
        <p:spPr/>
        <p:txBody>
          <a:bodyPr>
            <a:normAutofit/>
          </a:bodyPr>
          <a:lstStyle/>
          <a:p>
            <a:r>
              <a:rPr lang="en-US" dirty="0" smtClean="0"/>
              <a:t>Often in real-life, what we are looking for is a range instead of just one value.  </a:t>
            </a:r>
          </a:p>
          <a:p>
            <a:endParaRPr lang="en-US" dirty="0" smtClean="0"/>
          </a:p>
          <a:p>
            <a:r>
              <a:rPr lang="en-US" dirty="0" smtClean="0"/>
              <a:t>An example is how many tickets must be purchased to make at least $500?  </a:t>
            </a:r>
          </a:p>
          <a:p>
            <a:endParaRPr lang="en-US" dirty="0" smtClean="0"/>
          </a:p>
          <a:p>
            <a:r>
              <a:rPr lang="en-US" dirty="0" smtClean="0"/>
              <a:t>That means real-life often uses inequalities.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47026</TotalTime>
  <Words>4541</Words>
  <Application>Microsoft Office PowerPoint</Application>
  <PresentationFormat>On-screen Show (16:9)</PresentationFormat>
  <Paragraphs>794</Paragraphs>
  <Slides>115</Slides>
  <Notes>114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115</vt:i4>
      </vt:variant>
    </vt:vector>
  </HeadingPairs>
  <TitlesOfParts>
    <vt:vector size="122" baseType="lpstr">
      <vt:lpstr>Arial</vt:lpstr>
      <vt:lpstr>Calibri</vt:lpstr>
      <vt:lpstr>Cambria Math</vt:lpstr>
      <vt:lpstr>Comic Sans MS</vt:lpstr>
      <vt:lpstr>Symbol</vt:lpstr>
      <vt:lpstr>Wingdings</vt:lpstr>
      <vt:lpstr>Office Theme</vt:lpstr>
      <vt:lpstr>Quadratic Functions and Factoring</vt:lpstr>
      <vt:lpstr>PowerPoint Presentation</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4.1 Graph quadratic Functions in Standard Form</vt:lpstr>
      <vt:lpstr>Homework Quiz</vt:lpstr>
      <vt:lpstr>4.2 Graph Quadratic Functions in Vertex or Intercept Form</vt:lpstr>
      <vt:lpstr>4.2 Graph Quadratic Functions in Vertex or Intercept Form</vt:lpstr>
      <vt:lpstr>4.2 Graph Quadratic Functions in Vertex or Intercept Form</vt:lpstr>
      <vt:lpstr>4.2 Graph Quadratic Functions in Vertex or Intercept Form</vt:lpstr>
      <vt:lpstr>4.2 Graph Quadratic Functions in Vertex or Intercept Form</vt:lpstr>
      <vt:lpstr>4.2 Graph Quadratic Functions in Vertex or Intercept Form</vt:lpstr>
      <vt:lpstr>4.2 Graph Quadratic Functions in Vertex or Intercept Form</vt:lpstr>
      <vt:lpstr>Homework Quiz</vt:lpstr>
      <vt:lpstr>4.3 Solve x2 + bx + c = 0 by Factoring</vt:lpstr>
      <vt:lpstr>4.3 Solve x2 + bx + c = 0 by Factoring</vt:lpstr>
      <vt:lpstr>4.3 Solve x2 + bx + c = 0 by Factoring</vt:lpstr>
      <vt:lpstr>4.3 Solve x2 + bx + c = 0 by Factoring</vt:lpstr>
      <vt:lpstr>4.3 Solve x2 + bx + c = 0 by Factoring</vt:lpstr>
      <vt:lpstr>4.3 Solve x2 + bx + c = 0 by Factoring</vt:lpstr>
      <vt:lpstr>4.3 Solve x2 + bx + c = 0 by Factoring</vt:lpstr>
      <vt:lpstr>4.3 Solve x2 + bx + c = 0 by Factoring</vt:lpstr>
      <vt:lpstr>Homework Quiz</vt:lpstr>
      <vt:lpstr>4.4 Solve ax2 + bx + c = 0 by Factoring</vt:lpstr>
      <vt:lpstr>4.4 Solve ax2 + bx + c = 0 by Factoring</vt:lpstr>
      <vt:lpstr>4.4 Solve ax2 + bx + c = 0 by Factoring</vt:lpstr>
      <vt:lpstr>4.4 Solve ax2 + bx + c = 0 by Factoring</vt:lpstr>
      <vt:lpstr>4.4 Solve ax2 + bx + c = 0 by Factoring</vt:lpstr>
      <vt:lpstr>4.4 Solve ax2 + bx + c = 0 by Factoring</vt:lpstr>
      <vt:lpstr>Homework Quiz</vt:lpstr>
      <vt:lpstr>4.5 Solve Quadratic Equations by Finding Square Roots</vt:lpstr>
      <vt:lpstr>4.5 Solve Quadratic Equations by Finding Square Roots</vt:lpstr>
      <vt:lpstr>4.5 Solve Quadratic Equations by Finding Square Roots</vt:lpstr>
      <vt:lpstr>4.5 Solve Quadratic Equations by Finding Square Roots</vt:lpstr>
      <vt:lpstr>4.5 Solve Quadratic Equations by Finding Square Roots</vt:lpstr>
      <vt:lpstr>Homework Quiz</vt:lpstr>
      <vt:lpstr>4.6 Perform Operations with Complex Numbers</vt:lpstr>
      <vt:lpstr>4.6 Perform Operations with Complex Numbers</vt:lpstr>
      <vt:lpstr>4.6 Perform Operations with Complex Numbers</vt:lpstr>
      <vt:lpstr>4.6 Perform Operations with Complex Numbers</vt:lpstr>
      <vt:lpstr>4.6 Perform Operations with Complex Numbers</vt:lpstr>
      <vt:lpstr>4.6 Perform Operations with Complex Numbers</vt:lpstr>
      <vt:lpstr>4.6 Perform Operations with Complex Numbers</vt:lpstr>
      <vt:lpstr>4.6 Perform Operations with Complex Numbers</vt:lpstr>
      <vt:lpstr>4.6 Perform Operations with Complex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4.6 Perform Operations with Complex Numbers</vt:lpstr>
      <vt:lpstr>Homework Quiz</vt:lpstr>
      <vt:lpstr>4.7 Complete the Square</vt:lpstr>
      <vt:lpstr>4.7 Complete the Square</vt:lpstr>
      <vt:lpstr>4.7 Complete the Square</vt:lpstr>
      <vt:lpstr>4.7 Complete the Square</vt:lpstr>
      <vt:lpstr>4.7 Complete the Square</vt:lpstr>
      <vt:lpstr>4.7 Complete the Square</vt:lpstr>
      <vt:lpstr>4.7 Complete the Square</vt:lpstr>
      <vt:lpstr>Homework Quiz</vt:lpstr>
      <vt:lpstr>4.8 Use the Quadratic Formula and the Discriminant</vt:lpstr>
      <vt:lpstr>4.8 Use the Quadratic Formula and the Discriminant</vt:lpstr>
      <vt:lpstr>4.8 Use the Quadratic Formula and the Discriminant</vt:lpstr>
      <vt:lpstr>4.8 Use the Quadratic Formula and the Discriminant</vt:lpstr>
      <vt:lpstr>4.8 Use the Quadratic Formula and the Discriminant</vt:lpstr>
      <vt:lpstr>Homework Quiz</vt:lpstr>
      <vt:lpstr>4.9 Graph and Solve Quadratic Inequalities</vt:lpstr>
      <vt:lpstr>4.9 Graph and Solve Quadratic Inequalities</vt:lpstr>
      <vt:lpstr>4.9 Graph and Solve Quadratic Inequalities</vt:lpstr>
      <vt:lpstr>4.9 Graph and Solve Quadratic Inequalities</vt:lpstr>
      <vt:lpstr>4.9 Graph and Solve Quadratic Inequalities</vt:lpstr>
      <vt:lpstr>4.9 Graph and Solve Quadratic Inequalities</vt:lpstr>
      <vt:lpstr>4.9 Graph and Solve Quadratic Inequalities</vt:lpstr>
      <vt:lpstr>Homework Quiz</vt:lpstr>
      <vt:lpstr>4.10 Write Quadratic Functions and Models</vt:lpstr>
      <vt:lpstr>4.10 Write Quadratic Functions and Models</vt:lpstr>
      <vt:lpstr>4.10 Write Quadratic Functions and Models</vt:lpstr>
      <vt:lpstr>4.10 Write Quadratic Functions and Models</vt:lpstr>
      <vt:lpstr>4.10 Write Quadratic Functions and Models</vt:lpstr>
      <vt:lpstr>4.10 Write Quadratic Functions and Models</vt:lpstr>
      <vt:lpstr>4.10 Write Quadratic Functions and Models</vt:lpstr>
      <vt:lpstr>Homework Quiz</vt:lpstr>
      <vt:lpstr>4.Review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Quadratic Functions and Factoring</dc:title>
  <dc:creator>Richard Wright</dc:creator>
  <cp:lastModifiedBy>Richard Wright</cp:lastModifiedBy>
  <cp:revision>139</cp:revision>
  <dcterms:created xsi:type="dcterms:W3CDTF">2010-07-28T22:42:03Z</dcterms:created>
  <dcterms:modified xsi:type="dcterms:W3CDTF">2017-11-08T16:31:30Z</dcterms:modified>
</cp:coreProperties>
</file>